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media/image3.jpg" ContentType="image/pn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0" r:id="rId1"/>
  </p:sldMasterIdLst>
  <p:sldIdLst>
    <p:sldId id="256" r:id="rId2"/>
    <p:sldId id="257" r:id="rId3"/>
    <p:sldId id="258" r:id="rId4"/>
    <p:sldId id="263" r:id="rId5"/>
    <p:sldId id="264" r:id="rId6"/>
    <p:sldId id="259" r:id="rId7"/>
    <p:sldId id="265" r:id="rId8"/>
    <p:sldId id="260" r:id="rId9"/>
    <p:sldId id="271" r:id="rId10"/>
    <p:sldId id="266" r:id="rId11"/>
    <p:sldId id="274" r:id="rId12"/>
    <p:sldId id="275" r:id="rId13"/>
    <p:sldId id="261" r:id="rId14"/>
    <p:sldId id="267" r:id="rId15"/>
    <p:sldId id="273" r:id="rId16"/>
    <p:sldId id="268" r:id="rId17"/>
    <p:sldId id="270" r:id="rId18"/>
    <p:sldId id="269" r:id="rId19"/>
    <p:sldId id="262" r:id="rId20"/>
    <p:sldId id="272"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0" d="100"/>
          <a:sy n="80" d="100"/>
        </p:scale>
        <p:origin x="58" y="1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8DD129-A8C2-419E-B641-6CC90F50732D}"/>
              </a:ext>
            </a:extLst>
          </p:cNvPr>
          <p:cNvSpPr>
            <a:spLocks noGrp="1"/>
          </p:cNvSpPr>
          <p:nvPr>
            <p:ph type="ctrTitle"/>
          </p:nvPr>
        </p:nvSpPr>
        <p:spPr>
          <a:xfrm>
            <a:off x="762000" y="1524000"/>
            <a:ext cx="10668000" cy="22860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1B33C04-8A23-4499-A6EF-1D190F0FB38E}"/>
              </a:ext>
            </a:extLst>
          </p:cNvPr>
          <p:cNvSpPr>
            <a:spLocks noGrp="1"/>
          </p:cNvSpPr>
          <p:nvPr>
            <p:ph type="subTitle" idx="1"/>
          </p:nvPr>
        </p:nvSpPr>
        <p:spPr>
          <a:xfrm>
            <a:off x="762000" y="4571999"/>
            <a:ext cx="10668000" cy="1524000"/>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EFA99FB-5674-4BC5-949F-8D45EC167511}"/>
              </a:ext>
            </a:extLst>
          </p:cNvPr>
          <p:cNvSpPr>
            <a:spLocks noGrp="1"/>
          </p:cNvSpPr>
          <p:nvPr>
            <p:ph type="dt" sz="half" idx="10"/>
          </p:nvPr>
        </p:nvSpPr>
        <p:spPr/>
        <p:txBody>
          <a:bodyPr/>
          <a:lstStyle/>
          <a:p>
            <a:fld id="{76969C88-B244-455D-A017-012B25B1ACDD}" type="datetimeFigureOut">
              <a:rPr lang="en-US" smtClean="0"/>
              <a:t>7/29/2020</a:t>
            </a:fld>
            <a:endParaRPr lang="en-US"/>
          </a:p>
        </p:txBody>
      </p:sp>
      <p:sp>
        <p:nvSpPr>
          <p:cNvPr id="5" name="Footer Placeholder 4">
            <a:extLst>
              <a:ext uri="{FF2B5EF4-FFF2-40B4-BE49-F238E27FC236}">
                <a16:creationId xmlns:a16="http://schemas.microsoft.com/office/drawing/2014/main" id="{0763CF93-DD67-4FE2-8083-864693FE8E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05E934-32B6-44B1-9622-67F30BDA3F3A}"/>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26306043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BA5B09-FC60-445F-8A12-79869BEC60B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0A219F7-87F2-409F-BB0B-8FE9270C982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CAC2BB8-59E0-4EB2-B3BE-59D8641EE133}"/>
              </a:ext>
            </a:extLst>
          </p:cNvPr>
          <p:cNvSpPr>
            <a:spLocks noGrp="1"/>
          </p:cNvSpPr>
          <p:nvPr>
            <p:ph type="dt" sz="half" idx="10"/>
          </p:nvPr>
        </p:nvSpPr>
        <p:spPr/>
        <p:txBody>
          <a:bodyPr/>
          <a:lstStyle/>
          <a:p>
            <a:fld id="{76969C88-B244-455D-A017-012B25B1ACDD}" type="datetimeFigureOut">
              <a:rPr lang="en-US" smtClean="0"/>
              <a:t>7/29/2020</a:t>
            </a:fld>
            <a:endParaRPr lang="en-US"/>
          </a:p>
        </p:txBody>
      </p:sp>
      <p:sp>
        <p:nvSpPr>
          <p:cNvPr id="5" name="Footer Placeholder 4">
            <a:extLst>
              <a:ext uri="{FF2B5EF4-FFF2-40B4-BE49-F238E27FC236}">
                <a16:creationId xmlns:a16="http://schemas.microsoft.com/office/drawing/2014/main" id="{2D56984E-C0DE-461B-8011-8FC31B0EE94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FE7C03-68D3-445E-A5A2-8A935CFC977E}"/>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4489092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B21F0D7-112D-48B1-B32B-170B1AA2B51E}"/>
              </a:ext>
            </a:extLst>
          </p:cNvPr>
          <p:cNvSpPr>
            <a:spLocks noGrp="1"/>
          </p:cNvSpPr>
          <p:nvPr>
            <p:ph type="title" orient="vert"/>
          </p:nvPr>
        </p:nvSpPr>
        <p:spPr>
          <a:xfrm>
            <a:off x="9143998" y="761999"/>
            <a:ext cx="2286000" cy="5334001"/>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B27A7C1-8E5B-41DA-9802-F242D382B66B}"/>
              </a:ext>
            </a:extLst>
          </p:cNvPr>
          <p:cNvSpPr>
            <a:spLocks noGrp="1"/>
          </p:cNvSpPr>
          <p:nvPr>
            <p:ph type="body" orient="vert" idx="1"/>
          </p:nvPr>
        </p:nvSpPr>
        <p:spPr>
          <a:xfrm>
            <a:off x="762001" y="761999"/>
            <a:ext cx="7619999" cy="53340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A961CC7-F5B1-464A-8127-60645FB21081}"/>
              </a:ext>
            </a:extLst>
          </p:cNvPr>
          <p:cNvSpPr>
            <a:spLocks noGrp="1"/>
          </p:cNvSpPr>
          <p:nvPr>
            <p:ph type="dt" sz="half" idx="10"/>
          </p:nvPr>
        </p:nvSpPr>
        <p:spPr/>
        <p:txBody>
          <a:bodyPr/>
          <a:lstStyle/>
          <a:p>
            <a:fld id="{76969C88-B244-455D-A017-012B25B1ACDD}" type="datetimeFigureOut">
              <a:rPr lang="en-US" smtClean="0"/>
              <a:t>7/29/2020</a:t>
            </a:fld>
            <a:endParaRPr lang="en-US"/>
          </a:p>
        </p:txBody>
      </p:sp>
      <p:sp>
        <p:nvSpPr>
          <p:cNvPr id="5" name="Footer Placeholder 4">
            <a:extLst>
              <a:ext uri="{FF2B5EF4-FFF2-40B4-BE49-F238E27FC236}">
                <a16:creationId xmlns:a16="http://schemas.microsoft.com/office/drawing/2014/main" id="{53B94302-B381-4F37-A9FF-5CC5519175A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707151-541F-4104-B989-83A9DCA6E616}"/>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27935824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6AF011-A499-4054-89BF-A4800A68F60B}"/>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66FB6E8-D956-45B5-9B4A-9D31DF466BE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ECDB9DB-9E62-4292-915C-1DD4134740DB}"/>
              </a:ext>
            </a:extLst>
          </p:cNvPr>
          <p:cNvSpPr>
            <a:spLocks noGrp="1"/>
          </p:cNvSpPr>
          <p:nvPr>
            <p:ph type="dt" sz="half" idx="10"/>
          </p:nvPr>
        </p:nvSpPr>
        <p:spPr/>
        <p:txBody>
          <a:bodyPr/>
          <a:lstStyle/>
          <a:p>
            <a:fld id="{76969C88-B244-455D-A017-012B25B1ACDD}" type="datetimeFigureOut">
              <a:rPr lang="en-US" smtClean="0"/>
              <a:t>7/29/2020</a:t>
            </a:fld>
            <a:endParaRPr lang="en-US"/>
          </a:p>
        </p:txBody>
      </p:sp>
      <p:sp>
        <p:nvSpPr>
          <p:cNvPr id="5" name="Footer Placeholder 4">
            <a:extLst>
              <a:ext uri="{FF2B5EF4-FFF2-40B4-BE49-F238E27FC236}">
                <a16:creationId xmlns:a16="http://schemas.microsoft.com/office/drawing/2014/main" id="{2BD462F1-BC30-4172-8353-363123A1DB4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C92EE8A-96DF-4D7D-B434-778324756D04}"/>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13764237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28453A-F2B4-4EDB-B8FA-150267BC1A9A}"/>
              </a:ext>
            </a:extLst>
          </p:cNvPr>
          <p:cNvSpPr>
            <a:spLocks noGrp="1"/>
          </p:cNvSpPr>
          <p:nvPr>
            <p:ph type="title"/>
          </p:nvPr>
        </p:nvSpPr>
        <p:spPr>
          <a:xfrm>
            <a:off x="762000" y="1524000"/>
            <a:ext cx="10668000" cy="3038475"/>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4C46C51-ADF1-48FC-A4D9-38C369E78304}"/>
              </a:ext>
            </a:extLst>
          </p:cNvPr>
          <p:cNvSpPr>
            <a:spLocks noGrp="1"/>
          </p:cNvSpPr>
          <p:nvPr>
            <p:ph type="body" idx="1"/>
          </p:nvPr>
        </p:nvSpPr>
        <p:spPr>
          <a:xfrm>
            <a:off x="762000" y="4589463"/>
            <a:ext cx="10668000" cy="150653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EC43B56-4DC7-490B-AEFD-55ED1ECFF82E}"/>
              </a:ext>
            </a:extLst>
          </p:cNvPr>
          <p:cNvSpPr>
            <a:spLocks noGrp="1"/>
          </p:cNvSpPr>
          <p:nvPr>
            <p:ph type="dt" sz="half" idx="10"/>
          </p:nvPr>
        </p:nvSpPr>
        <p:spPr/>
        <p:txBody>
          <a:bodyPr/>
          <a:lstStyle/>
          <a:p>
            <a:fld id="{76969C88-B244-455D-A017-012B25B1ACDD}" type="datetimeFigureOut">
              <a:rPr lang="en-US" smtClean="0"/>
              <a:t>7/29/2020</a:t>
            </a:fld>
            <a:endParaRPr lang="en-US"/>
          </a:p>
        </p:txBody>
      </p:sp>
      <p:sp>
        <p:nvSpPr>
          <p:cNvPr id="5" name="Footer Placeholder 4">
            <a:extLst>
              <a:ext uri="{FF2B5EF4-FFF2-40B4-BE49-F238E27FC236}">
                <a16:creationId xmlns:a16="http://schemas.microsoft.com/office/drawing/2014/main" id="{454738F8-C4B2-41D8-B627-A6DDB24B2D5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F43D49-23F8-4C4B-9C30-EDC030EE6F7E}"/>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820030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E5556D-6916-42E6-8820-8A0D328A502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62747A5-C962-477F-89AA-A32385D57996}"/>
              </a:ext>
            </a:extLst>
          </p:cNvPr>
          <p:cNvSpPr>
            <a:spLocks noGrp="1"/>
          </p:cNvSpPr>
          <p:nvPr>
            <p:ph sz="half" idx="1"/>
          </p:nvPr>
        </p:nvSpPr>
        <p:spPr>
          <a:xfrm>
            <a:off x="762000" y="2285999"/>
            <a:ext cx="5151119" cy="38100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CD08312-30FC-44D8-B2A9-B5CAAD9F066F}"/>
              </a:ext>
            </a:extLst>
          </p:cNvPr>
          <p:cNvSpPr>
            <a:spLocks noGrp="1"/>
          </p:cNvSpPr>
          <p:nvPr>
            <p:ph sz="half" idx="2"/>
          </p:nvPr>
        </p:nvSpPr>
        <p:spPr>
          <a:xfrm>
            <a:off x="6278879" y="2285999"/>
            <a:ext cx="5151121" cy="38100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BED84EB-AF90-4F19-A376-0FE5E50F9EA5}"/>
              </a:ext>
            </a:extLst>
          </p:cNvPr>
          <p:cNvSpPr>
            <a:spLocks noGrp="1"/>
          </p:cNvSpPr>
          <p:nvPr>
            <p:ph type="dt" sz="half" idx="10"/>
          </p:nvPr>
        </p:nvSpPr>
        <p:spPr/>
        <p:txBody>
          <a:bodyPr/>
          <a:lstStyle/>
          <a:p>
            <a:fld id="{76969C88-B244-455D-A017-012B25B1ACDD}" type="datetimeFigureOut">
              <a:rPr lang="en-US" smtClean="0"/>
              <a:t>7/29/2020</a:t>
            </a:fld>
            <a:endParaRPr lang="en-US"/>
          </a:p>
        </p:txBody>
      </p:sp>
      <p:sp>
        <p:nvSpPr>
          <p:cNvPr id="6" name="Footer Placeholder 5">
            <a:extLst>
              <a:ext uri="{FF2B5EF4-FFF2-40B4-BE49-F238E27FC236}">
                <a16:creationId xmlns:a16="http://schemas.microsoft.com/office/drawing/2014/main" id="{7B838ED0-2789-41E4-A36E-83F92CA2E84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7221A83-6D60-45F0-9173-5F6D2438BC36}"/>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20366701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FFAE2-03F4-4A94-86C4-9305B237CA89}"/>
              </a:ext>
            </a:extLst>
          </p:cNvPr>
          <p:cNvSpPr>
            <a:spLocks noGrp="1"/>
          </p:cNvSpPr>
          <p:nvPr>
            <p:ph type="title"/>
          </p:nvPr>
        </p:nvSpPr>
        <p:spPr>
          <a:xfrm>
            <a:off x="762000" y="762000"/>
            <a:ext cx="10668000" cy="1524000"/>
          </a:xfrm>
        </p:spPr>
        <p:txBody>
          <a:bodyPr/>
          <a:lstStyle/>
          <a:p>
            <a:r>
              <a:rPr lang="en-US"/>
              <a:t>Click to edit Master title style</a:t>
            </a:r>
          </a:p>
        </p:txBody>
      </p:sp>
      <p:sp>
        <p:nvSpPr>
          <p:cNvPr id="3" name="Text Placeholder 2">
            <a:extLst>
              <a:ext uri="{FF2B5EF4-FFF2-40B4-BE49-F238E27FC236}">
                <a16:creationId xmlns:a16="http://schemas.microsoft.com/office/drawing/2014/main" id="{75BAC5A5-E184-46B6-8AB5-C8E132D3624B}"/>
              </a:ext>
            </a:extLst>
          </p:cNvPr>
          <p:cNvSpPr>
            <a:spLocks noGrp="1"/>
          </p:cNvSpPr>
          <p:nvPr>
            <p:ph type="body" idx="1"/>
          </p:nvPr>
        </p:nvSpPr>
        <p:spPr>
          <a:xfrm>
            <a:off x="762000" y="2285999"/>
            <a:ext cx="5151119" cy="76199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FDCFE87-5D80-45CB-9D13-DFC9AFCEC7F9}"/>
              </a:ext>
            </a:extLst>
          </p:cNvPr>
          <p:cNvSpPr>
            <a:spLocks noGrp="1"/>
          </p:cNvSpPr>
          <p:nvPr>
            <p:ph sz="half" idx="2"/>
          </p:nvPr>
        </p:nvSpPr>
        <p:spPr>
          <a:xfrm>
            <a:off x="762000" y="3048000"/>
            <a:ext cx="5151119" cy="3048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AAC1E5A-8423-4749-8EDA-E13425F69658}"/>
              </a:ext>
            </a:extLst>
          </p:cNvPr>
          <p:cNvSpPr>
            <a:spLocks noGrp="1"/>
          </p:cNvSpPr>
          <p:nvPr>
            <p:ph type="body" sz="quarter" idx="3"/>
          </p:nvPr>
        </p:nvSpPr>
        <p:spPr>
          <a:xfrm>
            <a:off x="6278878" y="2286000"/>
            <a:ext cx="5151122" cy="76199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A832AAA-4BB8-4A3D-9C79-516F82F8001D}"/>
              </a:ext>
            </a:extLst>
          </p:cNvPr>
          <p:cNvSpPr>
            <a:spLocks noGrp="1"/>
          </p:cNvSpPr>
          <p:nvPr>
            <p:ph sz="quarter" idx="4"/>
          </p:nvPr>
        </p:nvSpPr>
        <p:spPr>
          <a:xfrm>
            <a:off x="6278878" y="3048000"/>
            <a:ext cx="5151122" cy="3048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80BEC63-51D3-4C70-B804-BE9EF765AD21}"/>
              </a:ext>
            </a:extLst>
          </p:cNvPr>
          <p:cNvSpPr>
            <a:spLocks noGrp="1"/>
          </p:cNvSpPr>
          <p:nvPr>
            <p:ph type="dt" sz="half" idx="10"/>
          </p:nvPr>
        </p:nvSpPr>
        <p:spPr/>
        <p:txBody>
          <a:bodyPr/>
          <a:lstStyle/>
          <a:p>
            <a:fld id="{76969C88-B244-455D-A017-012B25B1ACDD}" type="datetimeFigureOut">
              <a:rPr lang="en-US" smtClean="0"/>
              <a:t>7/29/2020</a:t>
            </a:fld>
            <a:endParaRPr lang="en-US"/>
          </a:p>
        </p:txBody>
      </p:sp>
      <p:sp>
        <p:nvSpPr>
          <p:cNvPr id="8" name="Footer Placeholder 7">
            <a:extLst>
              <a:ext uri="{FF2B5EF4-FFF2-40B4-BE49-F238E27FC236}">
                <a16:creationId xmlns:a16="http://schemas.microsoft.com/office/drawing/2014/main" id="{735CA295-8563-402F-92C3-1F20C977C17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EFA5918-109D-4342-84C0-9774A52C9E78}"/>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35388432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F2662-CBD1-4498-9B6E-2961F5EF1BF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FF739AE-8101-4C18-8CF3-911BDF3978A8}"/>
              </a:ext>
            </a:extLst>
          </p:cNvPr>
          <p:cNvSpPr>
            <a:spLocks noGrp="1"/>
          </p:cNvSpPr>
          <p:nvPr>
            <p:ph type="dt" sz="half" idx="10"/>
          </p:nvPr>
        </p:nvSpPr>
        <p:spPr/>
        <p:txBody>
          <a:bodyPr/>
          <a:lstStyle/>
          <a:p>
            <a:fld id="{76969C88-B244-455D-A017-012B25B1ACDD}" type="datetimeFigureOut">
              <a:rPr lang="en-US" smtClean="0"/>
              <a:t>7/29/2020</a:t>
            </a:fld>
            <a:endParaRPr lang="en-US"/>
          </a:p>
        </p:txBody>
      </p:sp>
      <p:sp>
        <p:nvSpPr>
          <p:cNvPr id="4" name="Footer Placeholder 3">
            <a:extLst>
              <a:ext uri="{FF2B5EF4-FFF2-40B4-BE49-F238E27FC236}">
                <a16:creationId xmlns:a16="http://schemas.microsoft.com/office/drawing/2014/main" id="{66EB1C88-D181-449C-9BE1-E85068C1883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B38A2C9-E93B-4F0A-A021-9E3AEBC3FA88}"/>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31930613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00AE8D9-9B42-438E-ADA6-CCFE45788460}"/>
              </a:ext>
            </a:extLst>
          </p:cNvPr>
          <p:cNvSpPr>
            <a:spLocks noGrp="1"/>
          </p:cNvSpPr>
          <p:nvPr>
            <p:ph type="dt" sz="half" idx="10"/>
          </p:nvPr>
        </p:nvSpPr>
        <p:spPr/>
        <p:txBody>
          <a:bodyPr/>
          <a:lstStyle/>
          <a:p>
            <a:fld id="{76969C88-B244-455D-A017-012B25B1ACDD}" type="datetimeFigureOut">
              <a:rPr lang="en-US" smtClean="0"/>
              <a:t>7/29/2020</a:t>
            </a:fld>
            <a:endParaRPr lang="en-US"/>
          </a:p>
        </p:txBody>
      </p:sp>
      <p:sp>
        <p:nvSpPr>
          <p:cNvPr id="3" name="Footer Placeholder 2">
            <a:extLst>
              <a:ext uri="{FF2B5EF4-FFF2-40B4-BE49-F238E27FC236}">
                <a16:creationId xmlns:a16="http://schemas.microsoft.com/office/drawing/2014/main" id="{C4F792B9-A8AF-4E13-8A25-741E89691EF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33A2CF6-DBC5-4491-B213-B3CD09D3130C}"/>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266665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727076-58C8-494C-B6B1-DC86F62DDC24}"/>
              </a:ext>
            </a:extLst>
          </p:cNvPr>
          <p:cNvSpPr>
            <a:spLocks noGrp="1"/>
          </p:cNvSpPr>
          <p:nvPr>
            <p:ph type="title"/>
          </p:nvPr>
        </p:nvSpPr>
        <p:spPr>
          <a:xfrm>
            <a:off x="762000" y="761998"/>
            <a:ext cx="3810000" cy="1524002"/>
          </a:xfrm>
        </p:spPr>
        <p:txBody>
          <a:bodyPr anchor="t" anchorCtr="0"/>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9F29E36-0340-452F-8D0A-1BC3F3A388CF}"/>
              </a:ext>
            </a:extLst>
          </p:cNvPr>
          <p:cNvSpPr>
            <a:spLocks noGrp="1"/>
          </p:cNvSpPr>
          <p:nvPr>
            <p:ph idx="1"/>
          </p:nvPr>
        </p:nvSpPr>
        <p:spPr>
          <a:xfrm>
            <a:off x="5334000" y="762001"/>
            <a:ext cx="6096000" cy="53340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A051C2E-E587-45E8-BDB1-DFF2F2791BF6}"/>
              </a:ext>
            </a:extLst>
          </p:cNvPr>
          <p:cNvSpPr>
            <a:spLocks noGrp="1"/>
          </p:cNvSpPr>
          <p:nvPr>
            <p:ph type="body" sz="half" idx="2"/>
          </p:nvPr>
        </p:nvSpPr>
        <p:spPr>
          <a:xfrm>
            <a:off x="762000" y="2286000"/>
            <a:ext cx="3810000" cy="381000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821D993-DEDD-470E-B48B-CB053A55A119}"/>
              </a:ext>
            </a:extLst>
          </p:cNvPr>
          <p:cNvSpPr>
            <a:spLocks noGrp="1"/>
          </p:cNvSpPr>
          <p:nvPr>
            <p:ph type="dt" sz="half" idx="10"/>
          </p:nvPr>
        </p:nvSpPr>
        <p:spPr/>
        <p:txBody>
          <a:bodyPr/>
          <a:lstStyle/>
          <a:p>
            <a:fld id="{76969C88-B244-455D-A017-012B25B1ACDD}" type="datetimeFigureOut">
              <a:rPr lang="en-US" smtClean="0"/>
              <a:t>7/29/2020</a:t>
            </a:fld>
            <a:endParaRPr lang="en-US"/>
          </a:p>
        </p:txBody>
      </p:sp>
      <p:sp>
        <p:nvSpPr>
          <p:cNvPr id="6" name="Footer Placeholder 5">
            <a:extLst>
              <a:ext uri="{FF2B5EF4-FFF2-40B4-BE49-F238E27FC236}">
                <a16:creationId xmlns:a16="http://schemas.microsoft.com/office/drawing/2014/main" id="{67926C64-7401-4CA4-859F-74472AF869C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0108F41-F1F6-431C-9B45-8A447F188CB8}"/>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30234669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E104FB-422C-4023-9381-EB12F1582D44}"/>
              </a:ext>
            </a:extLst>
          </p:cNvPr>
          <p:cNvSpPr>
            <a:spLocks noGrp="1"/>
          </p:cNvSpPr>
          <p:nvPr>
            <p:ph type="title"/>
          </p:nvPr>
        </p:nvSpPr>
        <p:spPr>
          <a:xfrm>
            <a:off x="762001" y="762000"/>
            <a:ext cx="3809999" cy="1524000"/>
          </a:xfrm>
        </p:spPr>
        <p:txBody>
          <a:bodyPr anchor="t" anchorCtr="0"/>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4DBA3AA-DE44-4B1F-91D1-09F67B89B941}"/>
              </a:ext>
            </a:extLst>
          </p:cNvPr>
          <p:cNvSpPr>
            <a:spLocks noGrp="1"/>
          </p:cNvSpPr>
          <p:nvPr>
            <p:ph type="pic" idx="1"/>
          </p:nvPr>
        </p:nvSpPr>
        <p:spPr>
          <a:xfrm>
            <a:off x="5334000" y="762001"/>
            <a:ext cx="6021388" cy="5334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4A27B131-5117-4106-80DB-2AB208C4C953}"/>
              </a:ext>
            </a:extLst>
          </p:cNvPr>
          <p:cNvSpPr>
            <a:spLocks noGrp="1"/>
          </p:cNvSpPr>
          <p:nvPr>
            <p:ph type="body" sz="half" idx="2"/>
          </p:nvPr>
        </p:nvSpPr>
        <p:spPr>
          <a:xfrm>
            <a:off x="762001" y="2286000"/>
            <a:ext cx="3809999" cy="38100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C13918A-7F23-4C72-8E80-591324A3046C}"/>
              </a:ext>
            </a:extLst>
          </p:cNvPr>
          <p:cNvSpPr>
            <a:spLocks noGrp="1"/>
          </p:cNvSpPr>
          <p:nvPr>
            <p:ph type="dt" sz="half" idx="10"/>
          </p:nvPr>
        </p:nvSpPr>
        <p:spPr/>
        <p:txBody>
          <a:bodyPr/>
          <a:lstStyle/>
          <a:p>
            <a:fld id="{76969C88-B244-455D-A017-012B25B1ACDD}" type="datetimeFigureOut">
              <a:rPr lang="en-US" smtClean="0"/>
              <a:t>7/29/2020</a:t>
            </a:fld>
            <a:endParaRPr lang="en-US"/>
          </a:p>
        </p:txBody>
      </p:sp>
      <p:sp>
        <p:nvSpPr>
          <p:cNvPr id="6" name="Footer Placeholder 5">
            <a:extLst>
              <a:ext uri="{FF2B5EF4-FFF2-40B4-BE49-F238E27FC236}">
                <a16:creationId xmlns:a16="http://schemas.microsoft.com/office/drawing/2014/main" id="{181071C8-76FE-4B83-8317-BD53C7C844C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623681A-6F29-48FC-9409-319ED3E96635}"/>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38806298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A6EF5A53-0A64-4CA5-B9C7-1CB97CB5CF1C}"/>
              </a:ext>
            </a:extLst>
          </p:cNvPr>
          <p:cNvSpPr/>
          <p:nvPr/>
        </p:nvSpPr>
        <p:spPr>
          <a:xfrm>
            <a:off x="8157843" y="6244836"/>
            <a:ext cx="4034156" cy="613164"/>
          </a:xfrm>
          <a:custGeom>
            <a:avLst/>
            <a:gdLst>
              <a:gd name="connsiteX0" fmla="*/ 1479137 w 4034156"/>
              <a:gd name="connsiteY0" fmla="*/ 230 h 613164"/>
              <a:gd name="connsiteX1" fmla="*/ 3482844 w 4034156"/>
              <a:gd name="connsiteY1" fmla="*/ 298555 h 613164"/>
              <a:gd name="connsiteX2" fmla="*/ 3831590 w 4034156"/>
              <a:gd name="connsiteY2" fmla="*/ 425010 h 613164"/>
              <a:gd name="connsiteX3" fmla="*/ 4034156 w 4034156"/>
              <a:gd name="connsiteY3" fmla="*/ 494088 h 613164"/>
              <a:gd name="connsiteX4" fmla="*/ 4034156 w 4034156"/>
              <a:gd name="connsiteY4" fmla="*/ 613164 h 613164"/>
              <a:gd name="connsiteX5" fmla="*/ 0 w 4034156"/>
              <a:gd name="connsiteY5" fmla="*/ 613164 h 613164"/>
              <a:gd name="connsiteX6" fmla="*/ 54792 w 4034156"/>
              <a:gd name="connsiteY6" fmla="*/ 512415 h 613164"/>
              <a:gd name="connsiteX7" fmla="*/ 168327 w 4034156"/>
              <a:gd name="connsiteY7" fmla="*/ 366637 h 613164"/>
              <a:gd name="connsiteX8" fmla="*/ 1192562 w 4034156"/>
              <a:gd name="connsiteY8" fmla="*/ 1522 h 613164"/>
              <a:gd name="connsiteX9" fmla="*/ 1479137 w 4034156"/>
              <a:gd name="connsiteY9" fmla="*/ 230 h 613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34156" h="613164">
                <a:moveTo>
                  <a:pt x="1479137" y="230"/>
                </a:moveTo>
                <a:cubicBezTo>
                  <a:pt x="2152575" y="4287"/>
                  <a:pt x="2854487" y="63583"/>
                  <a:pt x="3482844" y="298555"/>
                </a:cubicBezTo>
                <a:cubicBezTo>
                  <a:pt x="3599338" y="342114"/>
                  <a:pt x="3715540" y="384216"/>
                  <a:pt x="3831590" y="425010"/>
                </a:cubicBezTo>
                <a:lnTo>
                  <a:pt x="4034156" y="494088"/>
                </a:lnTo>
                <a:lnTo>
                  <a:pt x="4034156" y="613164"/>
                </a:lnTo>
                <a:lnTo>
                  <a:pt x="0" y="613164"/>
                </a:lnTo>
                <a:lnTo>
                  <a:pt x="54792" y="512415"/>
                </a:lnTo>
                <a:cubicBezTo>
                  <a:pt x="88888" y="459433"/>
                  <a:pt x="126502" y="410480"/>
                  <a:pt x="168327" y="366637"/>
                </a:cubicBezTo>
                <a:cubicBezTo>
                  <a:pt x="428292" y="94062"/>
                  <a:pt x="821899" y="6565"/>
                  <a:pt x="1192562" y="1522"/>
                </a:cubicBezTo>
                <a:cubicBezTo>
                  <a:pt x="1287308" y="198"/>
                  <a:pt x="1382932" y="-349"/>
                  <a:pt x="1479137" y="23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prstClr val="white"/>
              </a:solidFill>
              <a:effectLst/>
              <a:uLnTx/>
              <a:uFillTx/>
              <a:latin typeface="Avenir Next LT Pro" panose="020B0504020202020204" pitchFamily="34" charset="0"/>
              <a:ea typeface="+mn-ea"/>
              <a:cs typeface="+mn-cs"/>
            </a:endParaRPr>
          </a:p>
        </p:txBody>
      </p:sp>
      <p:sp>
        <p:nvSpPr>
          <p:cNvPr id="11" name="Freeform: Shape 10">
            <a:extLst>
              <a:ext uri="{FF2B5EF4-FFF2-40B4-BE49-F238E27FC236}">
                <a16:creationId xmlns:a16="http://schemas.microsoft.com/office/drawing/2014/main" id="{34ABFBEA-4EB0-4D02-A2C0-1733CD3D6F12}"/>
              </a:ext>
            </a:extLst>
          </p:cNvPr>
          <p:cNvSpPr/>
          <p:nvPr/>
        </p:nvSpPr>
        <p:spPr>
          <a:xfrm>
            <a:off x="1" y="688126"/>
            <a:ext cx="448491" cy="1634252"/>
          </a:xfrm>
          <a:custGeom>
            <a:avLst/>
            <a:gdLst>
              <a:gd name="connsiteX0" fmla="*/ 0 w 448491"/>
              <a:gd name="connsiteY0" fmla="*/ 0 h 1634252"/>
              <a:gd name="connsiteX1" fmla="*/ 12983 w 448491"/>
              <a:gd name="connsiteY1" fmla="*/ 10508 h 1634252"/>
              <a:gd name="connsiteX2" fmla="*/ 441611 w 448491"/>
              <a:gd name="connsiteY2" fmla="*/ 863751 h 1634252"/>
              <a:gd name="connsiteX3" fmla="*/ 251011 w 448491"/>
              <a:gd name="connsiteY3" fmla="*/ 1302895 h 1634252"/>
              <a:gd name="connsiteX4" fmla="*/ 74605 w 448491"/>
              <a:gd name="connsiteY4" fmla="*/ 1543249 h 1634252"/>
              <a:gd name="connsiteX5" fmla="*/ 0 w 448491"/>
              <a:gd name="connsiteY5" fmla="*/ 1634252 h 1634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8491" h="1634252">
                <a:moveTo>
                  <a:pt x="0" y="0"/>
                </a:moveTo>
                <a:lnTo>
                  <a:pt x="12983" y="10508"/>
                </a:lnTo>
                <a:cubicBezTo>
                  <a:pt x="278410" y="241022"/>
                  <a:pt x="489787" y="530267"/>
                  <a:pt x="441611" y="863751"/>
                </a:cubicBezTo>
                <a:cubicBezTo>
                  <a:pt x="418542" y="1022632"/>
                  <a:pt x="337007" y="1166302"/>
                  <a:pt x="251011" y="1302895"/>
                </a:cubicBezTo>
                <a:cubicBezTo>
                  <a:pt x="215138" y="1359902"/>
                  <a:pt x="154723" y="1442480"/>
                  <a:pt x="74605" y="1543249"/>
                </a:cubicBezTo>
                <a:lnTo>
                  <a:pt x="0" y="163425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prstClr val="white"/>
              </a:solidFill>
              <a:latin typeface="Avenir Next LT Pro" panose="020B0504020202020204" pitchFamily="34" charset="0"/>
            </a:endParaRPr>
          </a:p>
        </p:txBody>
      </p:sp>
      <p:sp>
        <p:nvSpPr>
          <p:cNvPr id="12" name="Freeform: Shape 11">
            <a:extLst>
              <a:ext uri="{FF2B5EF4-FFF2-40B4-BE49-F238E27FC236}">
                <a16:creationId xmlns:a16="http://schemas.microsoft.com/office/drawing/2014/main" id="{19E083F6-57F4-487B-A766-EA0462B1EED8}"/>
              </a:ext>
            </a:extLst>
          </p:cNvPr>
          <p:cNvSpPr/>
          <p:nvPr/>
        </p:nvSpPr>
        <p:spPr>
          <a:xfrm>
            <a:off x="7309459" y="6144069"/>
            <a:ext cx="4418271" cy="718159"/>
          </a:xfrm>
          <a:custGeom>
            <a:avLst/>
            <a:gdLst>
              <a:gd name="connsiteX0" fmla="*/ 1421452 w 4590626"/>
              <a:gd name="connsiteY0" fmla="*/ 0 h 713930"/>
              <a:gd name="connsiteX1" fmla="*/ 3247781 w 4590626"/>
              <a:gd name="connsiteY1" fmla="*/ 271915 h 713930"/>
              <a:gd name="connsiteX2" fmla="*/ 4517331 w 4590626"/>
              <a:gd name="connsiteY2" fmla="*/ 693394 h 713930"/>
              <a:gd name="connsiteX3" fmla="*/ 4590626 w 4590626"/>
              <a:gd name="connsiteY3" fmla="*/ 713930 h 713930"/>
              <a:gd name="connsiteX4" fmla="*/ 0 w 4590626"/>
              <a:gd name="connsiteY4" fmla="*/ 713930 h 713930"/>
              <a:gd name="connsiteX5" fmla="*/ 2854 w 4590626"/>
              <a:gd name="connsiteY5" fmla="*/ 705624 h 713930"/>
              <a:gd name="connsiteX6" fmla="*/ 226680 w 4590626"/>
              <a:gd name="connsiteY6" fmla="*/ 333970 h 713930"/>
              <a:gd name="connsiteX7" fmla="*/ 1160245 w 4590626"/>
              <a:gd name="connsiteY7" fmla="*/ 1178 h 713930"/>
              <a:gd name="connsiteX8" fmla="*/ 1421452 w 4590626"/>
              <a:gd name="connsiteY8" fmla="*/ 0 h 713930"/>
              <a:gd name="connsiteX0" fmla="*/ 1421452 w 4517331"/>
              <a:gd name="connsiteY0" fmla="*/ 0 h 713930"/>
              <a:gd name="connsiteX1" fmla="*/ 3247781 w 4517331"/>
              <a:gd name="connsiteY1" fmla="*/ 271915 h 713930"/>
              <a:gd name="connsiteX2" fmla="*/ 4517331 w 4517331"/>
              <a:gd name="connsiteY2" fmla="*/ 693394 h 713930"/>
              <a:gd name="connsiteX3" fmla="*/ 0 w 4517331"/>
              <a:gd name="connsiteY3" fmla="*/ 713930 h 713930"/>
              <a:gd name="connsiteX4" fmla="*/ 2854 w 4517331"/>
              <a:gd name="connsiteY4" fmla="*/ 705624 h 713930"/>
              <a:gd name="connsiteX5" fmla="*/ 226680 w 4517331"/>
              <a:gd name="connsiteY5" fmla="*/ 333970 h 713930"/>
              <a:gd name="connsiteX6" fmla="*/ 1160245 w 4517331"/>
              <a:gd name="connsiteY6" fmla="*/ 1178 h 713930"/>
              <a:gd name="connsiteX7" fmla="*/ 1421452 w 4517331"/>
              <a:gd name="connsiteY7" fmla="*/ 0 h 713930"/>
              <a:gd name="connsiteX0" fmla="*/ 0 w 4608771"/>
              <a:gd name="connsiteY0" fmla="*/ 713930 h 784834"/>
              <a:gd name="connsiteX1" fmla="*/ 2854 w 4608771"/>
              <a:gd name="connsiteY1" fmla="*/ 705624 h 784834"/>
              <a:gd name="connsiteX2" fmla="*/ 226680 w 4608771"/>
              <a:gd name="connsiteY2" fmla="*/ 333970 h 784834"/>
              <a:gd name="connsiteX3" fmla="*/ 1160245 w 4608771"/>
              <a:gd name="connsiteY3" fmla="*/ 1178 h 784834"/>
              <a:gd name="connsiteX4" fmla="*/ 1421452 w 4608771"/>
              <a:gd name="connsiteY4" fmla="*/ 0 h 784834"/>
              <a:gd name="connsiteX5" fmla="*/ 3247781 w 4608771"/>
              <a:gd name="connsiteY5" fmla="*/ 271915 h 784834"/>
              <a:gd name="connsiteX6" fmla="*/ 4608771 w 4608771"/>
              <a:gd name="connsiteY6" fmla="*/ 784834 h 784834"/>
              <a:gd name="connsiteX0" fmla="*/ 0 w 4418271"/>
              <a:gd name="connsiteY0" fmla="*/ 713930 h 718159"/>
              <a:gd name="connsiteX1" fmla="*/ 2854 w 4418271"/>
              <a:gd name="connsiteY1" fmla="*/ 705624 h 718159"/>
              <a:gd name="connsiteX2" fmla="*/ 226680 w 4418271"/>
              <a:gd name="connsiteY2" fmla="*/ 333970 h 718159"/>
              <a:gd name="connsiteX3" fmla="*/ 1160245 w 4418271"/>
              <a:gd name="connsiteY3" fmla="*/ 1178 h 718159"/>
              <a:gd name="connsiteX4" fmla="*/ 1421452 w 4418271"/>
              <a:gd name="connsiteY4" fmla="*/ 0 h 718159"/>
              <a:gd name="connsiteX5" fmla="*/ 3247781 w 4418271"/>
              <a:gd name="connsiteY5" fmla="*/ 271915 h 718159"/>
              <a:gd name="connsiteX6" fmla="*/ 4418271 w 4418271"/>
              <a:gd name="connsiteY6" fmla="*/ 718159 h 718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8271" h="718159">
                <a:moveTo>
                  <a:pt x="0" y="713930"/>
                </a:moveTo>
                <a:lnTo>
                  <a:pt x="2854" y="705624"/>
                </a:lnTo>
                <a:cubicBezTo>
                  <a:pt x="60059" y="562888"/>
                  <a:pt x="131373" y="433874"/>
                  <a:pt x="226680" y="333970"/>
                </a:cubicBezTo>
                <a:cubicBezTo>
                  <a:pt x="463632" y="85526"/>
                  <a:pt x="822395" y="5774"/>
                  <a:pt x="1160245" y="1178"/>
                </a:cubicBezTo>
                <a:lnTo>
                  <a:pt x="1421452" y="0"/>
                </a:lnTo>
                <a:cubicBezTo>
                  <a:pt x="2035274" y="3698"/>
                  <a:pt x="2748311" y="152222"/>
                  <a:pt x="3247781" y="271915"/>
                </a:cubicBezTo>
                <a:cubicBezTo>
                  <a:pt x="3747251" y="391608"/>
                  <a:pt x="3902480" y="501606"/>
                  <a:pt x="4418271" y="718159"/>
                </a:cubicBezTo>
              </a:path>
            </a:pathLst>
          </a:cu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 name="Title Placeholder 1">
            <a:extLst>
              <a:ext uri="{FF2B5EF4-FFF2-40B4-BE49-F238E27FC236}">
                <a16:creationId xmlns:a16="http://schemas.microsoft.com/office/drawing/2014/main" id="{A3A2F988-7148-4375-83D8-12EE5EBC7BE0}"/>
              </a:ext>
            </a:extLst>
          </p:cNvPr>
          <p:cNvSpPr>
            <a:spLocks noGrp="1"/>
          </p:cNvSpPr>
          <p:nvPr>
            <p:ph type="title"/>
          </p:nvPr>
        </p:nvSpPr>
        <p:spPr>
          <a:xfrm>
            <a:off x="762000" y="762000"/>
            <a:ext cx="10668000" cy="1524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6896238-C5B3-4F3C-97FA-890E1A51A203}"/>
              </a:ext>
            </a:extLst>
          </p:cNvPr>
          <p:cNvSpPr>
            <a:spLocks noGrp="1"/>
          </p:cNvSpPr>
          <p:nvPr>
            <p:ph type="body" idx="1"/>
          </p:nvPr>
        </p:nvSpPr>
        <p:spPr>
          <a:xfrm>
            <a:off x="762000" y="2286000"/>
            <a:ext cx="10668000" cy="38180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1D6E4474-0442-4E4B-9E5B-CA7B3951C1DA}"/>
              </a:ext>
            </a:extLst>
          </p:cNvPr>
          <p:cNvSpPr>
            <a:spLocks noGrp="1"/>
          </p:cNvSpPr>
          <p:nvPr>
            <p:ph type="dt" sz="half" idx="2"/>
          </p:nvPr>
        </p:nvSpPr>
        <p:spPr>
          <a:xfrm>
            <a:off x="9389165" y="194320"/>
            <a:ext cx="2040835" cy="365125"/>
          </a:xfrm>
          <a:prstGeom prst="rect">
            <a:avLst/>
          </a:prstGeom>
        </p:spPr>
        <p:txBody>
          <a:bodyPr vert="horz" lIns="91440" tIns="45720" rIns="91440" bIns="45720" rtlCol="0" anchor="ctr"/>
          <a:lstStyle>
            <a:lvl1pPr algn="r">
              <a:defRPr sz="1200">
                <a:solidFill>
                  <a:schemeClr val="tx1">
                    <a:tint val="75000"/>
                    <a:alpha val="70000"/>
                  </a:schemeClr>
                </a:solidFill>
              </a:defRPr>
            </a:lvl1pPr>
          </a:lstStyle>
          <a:p>
            <a:fld id="{76969C88-B244-455D-A017-012B25B1ACDD}" type="datetimeFigureOut">
              <a:rPr lang="en-US" smtClean="0"/>
              <a:pPr/>
              <a:t>7/29/2020</a:t>
            </a:fld>
            <a:endParaRPr lang="en-US"/>
          </a:p>
        </p:txBody>
      </p:sp>
      <p:sp>
        <p:nvSpPr>
          <p:cNvPr id="5" name="Footer Placeholder 4">
            <a:extLst>
              <a:ext uri="{FF2B5EF4-FFF2-40B4-BE49-F238E27FC236}">
                <a16:creationId xmlns:a16="http://schemas.microsoft.com/office/drawing/2014/main" id="{E0626A98-F887-40E1-B9BA-9D93DE90E022}"/>
              </a:ext>
            </a:extLst>
          </p:cNvPr>
          <p:cNvSpPr>
            <a:spLocks noGrp="1"/>
          </p:cNvSpPr>
          <p:nvPr>
            <p:ph type="ftr" sz="quarter" idx="3"/>
          </p:nvPr>
        </p:nvSpPr>
        <p:spPr>
          <a:xfrm>
            <a:off x="761999" y="6356350"/>
            <a:ext cx="6612835" cy="365125"/>
          </a:xfrm>
          <a:prstGeom prst="rect">
            <a:avLst/>
          </a:prstGeom>
        </p:spPr>
        <p:txBody>
          <a:bodyPr vert="horz" lIns="91440" tIns="45720" rIns="91440" bIns="45720" rtlCol="0" anchor="ctr"/>
          <a:lstStyle>
            <a:lvl1pPr algn="l">
              <a:defRPr sz="1200">
                <a:solidFill>
                  <a:schemeClr val="tx1">
                    <a:tint val="75000"/>
                    <a:alpha val="70000"/>
                  </a:schemeClr>
                </a:solidFill>
              </a:defRPr>
            </a:lvl1pPr>
          </a:lstStyle>
          <a:p>
            <a:endParaRPr lang="en-US" dirty="0"/>
          </a:p>
        </p:txBody>
      </p:sp>
      <p:sp>
        <p:nvSpPr>
          <p:cNvPr id="6" name="Slide Number Placeholder 5">
            <a:extLst>
              <a:ext uri="{FF2B5EF4-FFF2-40B4-BE49-F238E27FC236}">
                <a16:creationId xmlns:a16="http://schemas.microsoft.com/office/drawing/2014/main" id="{482C8119-73F6-4713-9AD3-3628DCDFB8F2}"/>
              </a:ext>
            </a:extLst>
          </p:cNvPr>
          <p:cNvSpPr>
            <a:spLocks noGrp="1"/>
          </p:cNvSpPr>
          <p:nvPr>
            <p:ph type="sldNum" sz="quarter" idx="4"/>
          </p:nvPr>
        </p:nvSpPr>
        <p:spPr>
          <a:xfrm>
            <a:off x="9906000" y="6356350"/>
            <a:ext cx="1524000" cy="365125"/>
          </a:xfrm>
          <a:prstGeom prst="rect">
            <a:avLst/>
          </a:prstGeom>
        </p:spPr>
        <p:txBody>
          <a:bodyPr vert="horz" lIns="91440" tIns="45720" rIns="91440" bIns="45720" rtlCol="0" anchor="ctr"/>
          <a:lstStyle>
            <a:lvl1pPr algn="r">
              <a:defRPr sz="1200">
                <a:solidFill>
                  <a:schemeClr val="tx1">
                    <a:tint val="75000"/>
                    <a:alpha val="70000"/>
                  </a:schemeClr>
                </a:solidFill>
              </a:defRPr>
            </a:lvl1pPr>
          </a:lstStyle>
          <a:p>
            <a:fld id="{07CE569E-9B7C-4CB9-AB80-C0841F922CFF}" type="slidenum">
              <a:rPr lang="en-US" smtClean="0"/>
              <a:pPr/>
              <a:t>‹#›</a:t>
            </a:fld>
            <a:endParaRPr lang="en-US"/>
          </a:p>
        </p:txBody>
      </p:sp>
    </p:spTree>
    <p:extLst>
      <p:ext uri="{BB962C8B-B14F-4D97-AF65-F5344CB8AC3E}">
        <p14:creationId xmlns:p14="http://schemas.microsoft.com/office/powerpoint/2010/main" val="1312610594"/>
      </p:ext>
    </p:extLst>
  </p:cSld>
  <p:clrMap bg1="dk1" tx1="lt1" bg2="dk2" tx2="lt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125000"/>
        </a:lnSpc>
        <a:spcBef>
          <a:spcPts val="1000"/>
        </a:spcBef>
        <a:buFont typeface="Arial" panose="020B0604020202020204" pitchFamily="34" charset="0"/>
        <a:buChar char="•"/>
        <a:defRPr sz="2800" kern="1200">
          <a:solidFill>
            <a:schemeClr val="tx1">
              <a:alpha val="70000"/>
            </a:schemeClr>
          </a:solidFill>
          <a:latin typeface="+mn-lt"/>
          <a:ea typeface="+mn-ea"/>
          <a:cs typeface="+mn-cs"/>
        </a:defRPr>
      </a:lvl1pPr>
      <a:lvl2pPr marL="685800" indent="-228600" algn="l" defTabSz="914400" rtl="0" eaLnBrk="1" latinLnBrk="0" hangingPunct="1">
        <a:lnSpc>
          <a:spcPct val="125000"/>
        </a:lnSpc>
        <a:spcBef>
          <a:spcPts val="500"/>
        </a:spcBef>
        <a:buFont typeface="Arial" panose="020B0604020202020204" pitchFamily="34" charset="0"/>
        <a:buChar char="•"/>
        <a:defRPr sz="2400" kern="1200">
          <a:solidFill>
            <a:schemeClr val="tx1">
              <a:alpha val="70000"/>
            </a:schemeClr>
          </a:solidFill>
          <a:latin typeface="+mn-lt"/>
          <a:ea typeface="+mn-ea"/>
          <a:cs typeface="+mn-cs"/>
        </a:defRPr>
      </a:lvl2pPr>
      <a:lvl3pPr marL="1143000" indent="-228600" algn="l" defTabSz="914400" rtl="0" eaLnBrk="1" latinLnBrk="0" hangingPunct="1">
        <a:lnSpc>
          <a:spcPct val="125000"/>
        </a:lnSpc>
        <a:spcBef>
          <a:spcPts val="500"/>
        </a:spcBef>
        <a:buFont typeface="Arial" panose="020B0604020202020204" pitchFamily="34" charset="0"/>
        <a:buChar char="•"/>
        <a:defRPr sz="2000" kern="1200">
          <a:solidFill>
            <a:schemeClr val="tx1">
              <a:alpha val="70000"/>
            </a:schemeClr>
          </a:solidFill>
          <a:latin typeface="+mn-lt"/>
          <a:ea typeface="+mn-ea"/>
          <a:cs typeface="+mn-cs"/>
        </a:defRPr>
      </a:lvl3pPr>
      <a:lvl4pPr marL="1600200" indent="-228600" algn="l" defTabSz="914400" rtl="0" eaLnBrk="1" latinLnBrk="0" hangingPunct="1">
        <a:lnSpc>
          <a:spcPct val="125000"/>
        </a:lnSpc>
        <a:spcBef>
          <a:spcPts val="500"/>
        </a:spcBef>
        <a:buFont typeface="Arial" panose="020B0604020202020204" pitchFamily="34" charset="0"/>
        <a:buChar char="•"/>
        <a:defRPr sz="1800" kern="1200">
          <a:solidFill>
            <a:schemeClr val="tx1">
              <a:alpha val="70000"/>
            </a:schemeClr>
          </a:solidFill>
          <a:latin typeface="+mn-lt"/>
          <a:ea typeface="+mn-ea"/>
          <a:cs typeface="+mn-cs"/>
        </a:defRPr>
      </a:lvl4pPr>
      <a:lvl5pPr marL="2057400" indent="-228600" algn="l" defTabSz="914400" rtl="0" eaLnBrk="1" latinLnBrk="0" hangingPunct="1">
        <a:lnSpc>
          <a:spcPct val="125000"/>
        </a:lnSpc>
        <a:spcBef>
          <a:spcPts val="500"/>
        </a:spcBef>
        <a:buFont typeface="Arial" panose="020B0604020202020204" pitchFamily="34" charset="0"/>
        <a:buChar char="•"/>
        <a:defRPr sz="1800" kern="1200">
          <a:solidFill>
            <a:schemeClr val="tx1">
              <a:alpha val="7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gi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44" name="Rectangle 43">
            <a:extLst>
              <a:ext uri="{FF2B5EF4-FFF2-40B4-BE49-F238E27FC236}">
                <a16:creationId xmlns:a16="http://schemas.microsoft.com/office/drawing/2014/main" id="{7A18C9FB-EC4C-4DAE-8F7D-C6E5AF6079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1">
            <a:extLst>
              <a:ext uri="{FF2B5EF4-FFF2-40B4-BE49-F238E27FC236}">
                <a16:creationId xmlns:a16="http://schemas.microsoft.com/office/drawing/2014/main" id="{3245BC65-A326-4573-9BDF-5F6D173424D6}"/>
              </a:ext>
            </a:extLst>
          </p:cNvPr>
          <p:cNvSpPr>
            <a:spLocks noGrp="1"/>
          </p:cNvSpPr>
          <p:nvPr>
            <p:ph type="ctrTitle"/>
          </p:nvPr>
        </p:nvSpPr>
        <p:spPr>
          <a:xfrm>
            <a:off x="6858000" y="1524000"/>
            <a:ext cx="4572000" cy="2286000"/>
          </a:xfrm>
        </p:spPr>
        <p:txBody>
          <a:bodyPr>
            <a:normAutofit/>
          </a:bodyPr>
          <a:lstStyle/>
          <a:p>
            <a:pPr algn="l"/>
            <a:r>
              <a:rPr lang="en-US" sz="4400"/>
              <a:t>Highest Grossing Movie Analysis (2008-2018)</a:t>
            </a:r>
          </a:p>
        </p:txBody>
      </p:sp>
      <p:sp>
        <p:nvSpPr>
          <p:cNvPr id="3" name="Subtitle 2">
            <a:extLst>
              <a:ext uri="{FF2B5EF4-FFF2-40B4-BE49-F238E27FC236}">
                <a16:creationId xmlns:a16="http://schemas.microsoft.com/office/drawing/2014/main" id="{59273F96-5C64-406B-AACC-B2D4357B9B07}"/>
              </a:ext>
            </a:extLst>
          </p:cNvPr>
          <p:cNvSpPr>
            <a:spLocks noGrp="1"/>
          </p:cNvSpPr>
          <p:nvPr>
            <p:ph type="subTitle" idx="1"/>
          </p:nvPr>
        </p:nvSpPr>
        <p:spPr>
          <a:xfrm>
            <a:off x="6858000" y="4059936"/>
            <a:ext cx="4572000" cy="2036063"/>
          </a:xfrm>
        </p:spPr>
        <p:txBody>
          <a:bodyPr>
            <a:normAutofit/>
          </a:bodyPr>
          <a:lstStyle/>
          <a:p>
            <a:pPr>
              <a:lnSpc>
                <a:spcPct val="115000"/>
              </a:lnSpc>
            </a:pPr>
            <a:r>
              <a:rPr lang="en-US" sz="2000" dirty="0"/>
              <a:t>Group Members:</a:t>
            </a:r>
          </a:p>
          <a:p>
            <a:pPr algn="l">
              <a:lnSpc>
                <a:spcPct val="115000"/>
              </a:lnSpc>
            </a:pPr>
            <a:r>
              <a:rPr lang="en-US" sz="2000" dirty="0"/>
              <a:t>Veronica Hamilton	Mary Whistler</a:t>
            </a:r>
          </a:p>
          <a:p>
            <a:pPr algn="l">
              <a:lnSpc>
                <a:spcPct val="115000"/>
              </a:lnSpc>
            </a:pPr>
            <a:r>
              <a:rPr lang="en-US" sz="2000" dirty="0"/>
              <a:t>Grant Leach		Nathan Prows</a:t>
            </a:r>
          </a:p>
        </p:txBody>
      </p:sp>
      <p:sp>
        <p:nvSpPr>
          <p:cNvPr id="46" name="Freeform: Shape 45">
            <a:extLst>
              <a:ext uri="{FF2B5EF4-FFF2-40B4-BE49-F238E27FC236}">
                <a16:creationId xmlns:a16="http://schemas.microsoft.com/office/drawing/2014/main" id="{9A97FAAB-5E30-4176-BE96-C3DD3FB147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 y="762007"/>
            <a:ext cx="5948806" cy="6095979"/>
          </a:xfrm>
          <a:custGeom>
            <a:avLst/>
            <a:gdLst>
              <a:gd name="connsiteX0" fmla="*/ 1573832 w 5948806"/>
              <a:gd name="connsiteY0" fmla="*/ 765 h 6095979"/>
              <a:gd name="connsiteX1" fmla="*/ 2734663 w 5948806"/>
              <a:gd name="connsiteY1" fmla="*/ 238687 h 6095979"/>
              <a:gd name="connsiteX2" fmla="*/ 5668316 w 5948806"/>
              <a:gd name="connsiteY2" fmla="*/ 3639516 h 6095979"/>
              <a:gd name="connsiteX3" fmla="*/ 5937022 w 5948806"/>
              <a:gd name="connsiteY3" fmla="*/ 5865869 h 6095979"/>
              <a:gd name="connsiteX4" fmla="*/ 5948806 w 5948806"/>
              <a:gd name="connsiteY4" fmla="*/ 6095979 h 6095979"/>
              <a:gd name="connsiteX5" fmla="*/ 0 w 5948806"/>
              <a:gd name="connsiteY5" fmla="*/ 6095979 h 6095979"/>
              <a:gd name="connsiteX6" fmla="*/ 0 w 5948806"/>
              <a:gd name="connsiteY6" fmla="*/ 1621672 h 6095979"/>
              <a:gd name="connsiteX7" fmla="*/ 36310 w 5948806"/>
              <a:gd name="connsiteY7" fmla="*/ 1518814 h 6095979"/>
              <a:gd name="connsiteX8" fmla="*/ 287891 w 5948806"/>
              <a:gd name="connsiteY8" fmla="*/ 956872 h 6095979"/>
              <a:gd name="connsiteX9" fmla="*/ 1573832 w 5948806"/>
              <a:gd name="connsiteY9" fmla="*/ 765 h 6095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948806" h="6095979">
                <a:moveTo>
                  <a:pt x="1573832" y="765"/>
                </a:moveTo>
                <a:cubicBezTo>
                  <a:pt x="1940190" y="-10734"/>
                  <a:pt x="2329345" y="109280"/>
                  <a:pt x="2734663" y="238687"/>
                </a:cubicBezTo>
                <a:cubicBezTo>
                  <a:pt x="4118244" y="680647"/>
                  <a:pt x="5296697" y="1302752"/>
                  <a:pt x="5668316" y="3639516"/>
                </a:cubicBezTo>
                <a:cubicBezTo>
                  <a:pt x="5788299" y="4393559"/>
                  <a:pt x="5890546" y="5142244"/>
                  <a:pt x="5937022" y="5865869"/>
                </a:cubicBezTo>
                <a:lnTo>
                  <a:pt x="5948806" y="6095979"/>
                </a:lnTo>
                <a:lnTo>
                  <a:pt x="0" y="6095979"/>
                </a:lnTo>
                <a:lnTo>
                  <a:pt x="0" y="1621672"/>
                </a:lnTo>
                <a:lnTo>
                  <a:pt x="36310" y="1518814"/>
                </a:lnTo>
                <a:cubicBezTo>
                  <a:pt x="109805" y="1321982"/>
                  <a:pt x="192755" y="1133640"/>
                  <a:pt x="287891" y="956872"/>
                </a:cubicBezTo>
                <a:cubicBezTo>
                  <a:pt x="669453" y="247734"/>
                  <a:pt x="1102800" y="15549"/>
                  <a:pt x="1573832" y="765"/>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8" name="Freeform: Shape 47">
            <a:extLst>
              <a:ext uri="{FF2B5EF4-FFF2-40B4-BE49-F238E27FC236}">
                <a16:creationId xmlns:a16="http://schemas.microsoft.com/office/drawing/2014/main" id="{F47DB6CD-8E9E-4643-B3B6-01BD80429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23838" y="538152"/>
            <a:ext cx="6095989" cy="6543686"/>
          </a:xfrm>
          <a:custGeom>
            <a:avLst/>
            <a:gdLst>
              <a:gd name="connsiteX0" fmla="*/ 0 w 4033589"/>
              <a:gd name="connsiteY0" fmla="*/ 0 h 6858000"/>
              <a:gd name="connsiteX1" fmla="*/ 1878934 w 4033589"/>
              <a:gd name="connsiteY1" fmla="*/ 0 h 6858000"/>
              <a:gd name="connsiteX2" fmla="*/ 1882313 w 4033589"/>
              <a:gd name="connsiteY2" fmla="*/ 2021 h 6858000"/>
              <a:gd name="connsiteX3" fmla="*/ 3475371 w 4033589"/>
              <a:gd name="connsiteY3" fmla="*/ 1517967 h 6858000"/>
              <a:gd name="connsiteX4" fmla="*/ 3975977 w 4033589"/>
              <a:gd name="connsiteY4" fmla="*/ 4379386 h 6858000"/>
              <a:gd name="connsiteX5" fmla="*/ 3312864 w 4033589"/>
              <a:gd name="connsiteY5" fmla="*/ 6852362 h 6858000"/>
              <a:gd name="connsiteX6" fmla="*/ 3310593 w 4033589"/>
              <a:gd name="connsiteY6" fmla="*/ 6858000 h 6858000"/>
              <a:gd name="connsiteX7" fmla="*/ 0 w 4033589"/>
              <a:gd name="connsiteY7" fmla="*/ 6858000 h 6858000"/>
              <a:gd name="connsiteX8" fmla="*/ 0 w 4033589"/>
              <a:gd name="connsiteY8" fmla="*/ 0 h 6858000"/>
              <a:gd name="connsiteX0" fmla="*/ 0 w 4033589"/>
              <a:gd name="connsiteY0" fmla="*/ 6858000 h 6858000"/>
              <a:gd name="connsiteX1" fmla="*/ 1878934 w 4033589"/>
              <a:gd name="connsiteY1" fmla="*/ 0 h 6858000"/>
              <a:gd name="connsiteX2" fmla="*/ 1882313 w 4033589"/>
              <a:gd name="connsiteY2" fmla="*/ 2021 h 6858000"/>
              <a:gd name="connsiteX3" fmla="*/ 3475371 w 4033589"/>
              <a:gd name="connsiteY3" fmla="*/ 1517967 h 6858000"/>
              <a:gd name="connsiteX4" fmla="*/ 3975977 w 4033589"/>
              <a:gd name="connsiteY4" fmla="*/ 4379386 h 6858000"/>
              <a:gd name="connsiteX5" fmla="*/ 3312864 w 4033589"/>
              <a:gd name="connsiteY5" fmla="*/ 6852362 h 6858000"/>
              <a:gd name="connsiteX6" fmla="*/ 3310593 w 4033589"/>
              <a:gd name="connsiteY6" fmla="*/ 6858000 h 6858000"/>
              <a:gd name="connsiteX7" fmla="*/ 0 w 4033589"/>
              <a:gd name="connsiteY7" fmla="*/ 6858000 h 6858000"/>
              <a:gd name="connsiteX0" fmla="*/ 1787494 w 3942149"/>
              <a:gd name="connsiteY0" fmla="*/ 0 h 6949440"/>
              <a:gd name="connsiteX1" fmla="*/ 1790873 w 3942149"/>
              <a:gd name="connsiteY1" fmla="*/ 2021 h 6949440"/>
              <a:gd name="connsiteX2" fmla="*/ 3383931 w 3942149"/>
              <a:gd name="connsiteY2" fmla="*/ 1517967 h 6949440"/>
              <a:gd name="connsiteX3" fmla="*/ 3884537 w 3942149"/>
              <a:gd name="connsiteY3" fmla="*/ 4379386 h 6949440"/>
              <a:gd name="connsiteX4" fmla="*/ 3221424 w 3942149"/>
              <a:gd name="connsiteY4" fmla="*/ 6852362 h 6949440"/>
              <a:gd name="connsiteX5" fmla="*/ 3219153 w 3942149"/>
              <a:gd name="connsiteY5" fmla="*/ 6858000 h 6949440"/>
              <a:gd name="connsiteX6" fmla="*/ 0 w 3942149"/>
              <a:gd name="connsiteY6" fmla="*/ 6949440 h 6949440"/>
              <a:gd name="connsiteX0" fmla="*/ 1787494 w 3942149"/>
              <a:gd name="connsiteY0" fmla="*/ 0 h 6949440"/>
              <a:gd name="connsiteX1" fmla="*/ 1790873 w 3942149"/>
              <a:gd name="connsiteY1" fmla="*/ 2021 h 6949440"/>
              <a:gd name="connsiteX2" fmla="*/ 3383931 w 3942149"/>
              <a:gd name="connsiteY2" fmla="*/ 1517967 h 6949440"/>
              <a:gd name="connsiteX3" fmla="*/ 3884537 w 3942149"/>
              <a:gd name="connsiteY3" fmla="*/ 4379386 h 6949440"/>
              <a:gd name="connsiteX4" fmla="*/ 3221424 w 3942149"/>
              <a:gd name="connsiteY4" fmla="*/ 6852362 h 6949440"/>
              <a:gd name="connsiteX5" fmla="*/ 3219153 w 3942149"/>
              <a:gd name="connsiteY5" fmla="*/ 6858000 h 6949440"/>
              <a:gd name="connsiteX6" fmla="*/ 0 w 3942149"/>
              <a:gd name="connsiteY6" fmla="*/ 6949440 h 6949440"/>
              <a:gd name="connsiteX0" fmla="*/ 0 w 2154655"/>
              <a:gd name="connsiteY0" fmla="*/ 0 h 6858000"/>
              <a:gd name="connsiteX1" fmla="*/ 3379 w 2154655"/>
              <a:gd name="connsiteY1" fmla="*/ 2021 h 6858000"/>
              <a:gd name="connsiteX2" fmla="*/ 1596437 w 2154655"/>
              <a:gd name="connsiteY2" fmla="*/ 1517967 h 6858000"/>
              <a:gd name="connsiteX3" fmla="*/ 2097043 w 2154655"/>
              <a:gd name="connsiteY3" fmla="*/ 4379386 h 6858000"/>
              <a:gd name="connsiteX4" fmla="*/ 1433930 w 2154655"/>
              <a:gd name="connsiteY4" fmla="*/ 6852362 h 6858000"/>
              <a:gd name="connsiteX5" fmla="*/ 1431659 w 2154655"/>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4655" h="6858000">
                <a:moveTo>
                  <a:pt x="0" y="0"/>
                </a:moveTo>
                <a:lnTo>
                  <a:pt x="3379" y="2021"/>
                </a:lnTo>
                <a:cubicBezTo>
                  <a:pt x="667061" y="423753"/>
                  <a:pt x="1239365" y="963389"/>
                  <a:pt x="1596437" y="1517967"/>
                </a:cubicBezTo>
                <a:cubicBezTo>
                  <a:pt x="2133142" y="2350886"/>
                  <a:pt x="2239839" y="3395752"/>
                  <a:pt x="2097043" y="4379386"/>
                </a:cubicBezTo>
                <a:cubicBezTo>
                  <a:pt x="2032295" y="4824358"/>
                  <a:pt x="1812506" y="5869368"/>
                  <a:pt x="1433930" y="6852362"/>
                </a:cubicBezTo>
                <a:lnTo>
                  <a:pt x="1431659" y="6858000"/>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Avenir Next LT Pro Light"/>
            </a:endParaRPr>
          </a:p>
        </p:txBody>
      </p:sp>
      <p:pic>
        <p:nvPicPr>
          <p:cNvPr id="10" name="Picture 9" descr="A close up of text on a black surface&#10;&#10;Description automatically generated">
            <a:extLst>
              <a:ext uri="{FF2B5EF4-FFF2-40B4-BE49-F238E27FC236}">
                <a16:creationId xmlns:a16="http://schemas.microsoft.com/office/drawing/2014/main" id="{CCD13145-CF04-4A01-A67B-7F16221F69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1999" y="2924433"/>
            <a:ext cx="3810001" cy="2533135"/>
          </a:xfrm>
          <a:prstGeom prst="rect">
            <a:avLst/>
          </a:prstGeom>
        </p:spPr>
      </p:pic>
    </p:spTree>
    <p:extLst>
      <p:ext uri="{BB962C8B-B14F-4D97-AF65-F5344CB8AC3E}">
        <p14:creationId xmlns:p14="http://schemas.microsoft.com/office/powerpoint/2010/main" val="39441832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D87F43-E347-40C1-AEAA-A72BA588CAE9}"/>
              </a:ext>
            </a:extLst>
          </p:cNvPr>
          <p:cNvSpPr>
            <a:spLocks noGrp="1"/>
          </p:cNvSpPr>
          <p:nvPr>
            <p:ph type="title"/>
          </p:nvPr>
        </p:nvSpPr>
        <p:spPr>
          <a:xfrm>
            <a:off x="-936625" y="342253"/>
            <a:ext cx="13690600" cy="1524000"/>
          </a:xfrm>
        </p:spPr>
        <p:txBody>
          <a:bodyPr>
            <a:normAutofit/>
          </a:bodyPr>
          <a:lstStyle/>
          <a:p>
            <a:pPr algn="ctr"/>
            <a:r>
              <a:rPr lang="en-US" sz="6000" dirty="0"/>
              <a:t>Top Grossing Actors</a:t>
            </a:r>
          </a:p>
        </p:txBody>
      </p:sp>
      <p:pic>
        <p:nvPicPr>
          <p:cNvPr id="1026" name="Picture 2">
            <a:extLst>
              <a:ext uri="{FF2B5EF4-FFF2-40B4-BE49-F238E27FC236}">
                <a16:creationId xmlns:a16="http://schemas.microsoft.com/office/drawing/2014/main" id="{F394AE2A-7063-4D16-8AC9-E0A6CC1D9BB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923925" y="2199627"/>
            <a:ext cx="10668000" cy="320992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person looking at the camera&#10;&#10;Description automatically generated">
            <a:extLst>
              <a:ext uri="{FF2B5EF4-FFF2-40B4-BE49-F238E27FC236}">
                <a16:creationId xmlns:a16="http://schemas.microsoft.com/office/drawing/2014/main" id="{80DD9A4E-0FFC-4455-B08E-BAFD224C3B7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3974" y="932802"/>
            <a:ext cx="10171340" cy="5000626"/>
          </a:xfrm>
          <a:prstGeom prst="rect">
            <a:avLst/>
          </a:prstGeom>
        </p:spPr>
      </p:pic>
    </p:spTree>
    <p:extLst>
      <p:ext uri="{BB962C8B-B14F-4D97-AF65-F5344CB8AC3E}">
        <p14:creationId xmlns:p14="http://schemas.microsoft.com/office/powerpoint/2010/main" val="538162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727061C9-7CF9-489A-AB5E-7566971080AF}"/>
              </a:ext>
            </a:extLst>
          </p:cNvPr>
          <p:cNvSpPr>
            <a:spLocks noGrp="1"/>
          </p:cNvSpPr>
          <p:nvPr>
            <p:ph type="title"/>
          </p:nvPr>
        </p:nvSpPr>
        <p:spPr>
          <a:xfrm>
            <a:off x="-936625" y="333375"/>
            <a:ext cx="13690600" cy="1524000"/>
          </a:xfrm>
        </p:spPr>
        <p:txBody>
          <a:bodyPr>
            <a:normAutofit/>
          </a:bodyPr>
          <a:lstStyle/>
          <a:p>
            <a:pPr algn="ctr"/>
            <a:r>
              <a:rPr lang="en-US" sz="6000" dirty="0"/>
              <a:t>Top Grossing Studio</a:t>
            </a:r>
          </a:p>
        </p:txBody>
      </p:sp>
      <p:pic>
        <p:nvPicPr>
          <p:cNvPr id="6148" name="Picture 4">
            <a:extLst>
              <a:ext uri="{FF2B5EF4-FFF2-40B4-BE49-F238E27FC236}">
                <a16:creationId xmlns:a16="http://schemas.microsoft.com/office/drawing/2014/main" id="{9DD50F6C-132A-4421-898A-828BE916D482}"/>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62000" y="2505076"/>
            <a:ext cx="10668000" cy="3295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27127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F36BA35-24E2-428B-92B0-E6FC3108659D}"/>
              </a:ext>
            </a:extLst>
          </p:cNvPr>
          <p:cNvSpPr>
            <a:spLocks noGrp="1"/>
          </p:cNvSpPr>
          <p:nvPr>
            <p:ph type="title"/>
          </p:nvPr>
        </p:nvSpPr>
        <p:spPr>
          <a:xfrm>
            <a:off x="-936625" y="333375"/>
            <a:ext cx="13690600" cy="1524000"/>
          </a:xfrm>
        </p:spPr>
        <p:txBody>
          <a:bodyPr>
            <a:normAutofit/>
          </a:bodyPr>
          <a:lstStyle/>
          <a:p>
            <a:pPr algn="ctr"/>
            <a:r>
              <a:rPr lang="en-US" sz="6000" dirty="0"/>
              <a:t>Top Grossing Film</a:t>
            </a:r>
          </a:p>
        </p:txBody>
      </p:sp>
      <p:sp>
        <p:nvSpPr>
          <p:cNvPr id="8" name="Content Placeholder 7">
            <a:extLst>
              <a:ext uri="{FF2B5EF4-FFF2-40B4-BE49-F238E27FC236}">
                <a16:creationId xmlns:a16="http://schemas.microsoft.com/office/drawing/2014/main" id="{8BEE55E5-A19C-4715-BEEC-437653D7D6A6}"/>
              </a:ext>
            </a:extLst>
          </p:cNvPr>
          <p:cNvSpPr>
            <a:spLocks noGrp="1"/>
          </p:cNvSpPr>
          <p:nvPr>
            <p:ph idx="1"/>
          </p:nvPr>
        </p:nvSpPr>
        <p:spPr/>
        <p:txBody>
          <a:bodyPr/>
          <a:lstStyle/>
          <a:p>
            <a:endParaRPr lang="en-US"/>
          </a:p>
        </p:txBody>
      </p:sp>
      <p:pic>
        <p:nvPicPr>
          <p:cNvPr id="7170" name="Picture 2">
            <a:extLst>
              <a:ext uri="{FF2B5EF4-FFF2-40B4-BE49-F238E27FC236}">
                <a16:creationId xmlns:a16="http://schemas.microsoft.com/office/drawing/2014/main" id="{C3FEF8A1-5E60-476A-A684-3BD4B877E8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5300" y="1857375"/>
            <a:ext cx="11201400" cy="4752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42097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3B71CD-D86B-44EC-ADA0-7687A24532D0}"/>
              </a:ext>
            </a:extLst>
          </p:cNvPr>
          <p:cNvSpPr>
            <a:spLocks noGrp="1"/>
          </p:cNvSpPr>
          <p:nvPr>
            <p:ph type="title"/>
          </p:nvPr>
        </p:nvSpPr>
        <p:spPr/>
        <p:txBody>
          <a:bodyPr>
            <a:normAutofit fontScale="90000"/>
          </a:bodyPr>
          <a:lstStyle/>
          <a:p>
            <a:r>
              <a:rPr lang="en-US" dirty="0"/>
              <a:t>3. Which scoring model, if any,  is most reflective of the financial success of the movie?</a:t>
            </a:r>
          </a:p>
        </p:txBody>
      </p:sp>
      <p:sp>
        <p:nvSpPr>
          <p:cNvPr id="3" name="Content Placeholder 2">
            <a:extLst>
              <a:ext uri="{FF2B5EF4-FFF2-40B4-BE49-F238E27FC236}">
                <a16:creationId xmlns:a16="http://schemas.microsoft.com/office/drawing/2014/main" id="{E445F8E9-86AB-420E-BB42-7239215F5C22}"/>
              </a:ext>
            </a:extLst>
          </p:cNvPr>
          <p:cNvSpPr>
            <a:spLocks noGrp="1"/>
          </p:cNvSpPr>
          <p:nvPr>
            <p:ph idx="1"/>
          </p:nvPr>
        </p:nvSpPr>
        <p:spPr/>
        <p:txBody>
          <a:bodyPr>
            <a:normAutofit fontScale="55000" lnSpcReduction="20000"/>
          </a:bodyPr>
          <a:lstStyle/>
          <a:p>
            <a:r>
              <a:rPr lang="en-US" dirty="0"/>
              <a:t>Ratings used/manipulated/cleanup</a:t>
            </a:r>
          </a:p>
          <a:p>
            <a:r>
              <a:rPr lang="en-US" dirty="0"/>
              <a:t>Scatterplot</a:t>
            </a:r>
          </a:p>
          <a:p>
            <a:r>
              <a:rPr lang="en-US" dirty="0"/>
              <a:t>Linear Regression</a:t>
            </a:r>
          </a:p>
          <a:p>
            <a:r>
              <a:rPr lang="en-US" dirty="0"/>
              <a:t>Charts and Correlations</a:t>
            </a:r>
          </a:p>
          <a:p>
            <a:r>
              <a:rPr lang="en-US" dirty="0"/>
              <a:t>Group by Earnings</a:t>
            </a:r>
          </a:p>
          <a:p>
            <a:endParaRPr lang="en-US" dirty="0"/>
          </a:p>
          <a:p>
            <a:endParaRPr lang="en-US" dirty="0"/>
          </a:p>
          <a:p>
            <a:r>
              <a:rPr lang="en-US" dirty="0"/>
              <a:t>We used Metacritic and IMDB ratings to analyze correlation between movie rating and worldwide gross sales.  The following charts reflect the journey we took to discover any correlation between movie ratings and gross sales. </a:t>
            </a:r>
          </a:p>
          <a:p>
            <a:pPr marL="0" indent="0">
              <a:buNone/>
            </a:pPr>
            <a:endParaRPr lang="en-US" dirty="0"/>
          </a:p>
        </p:txBody>
      </p:sp>
    </p:spTree>
    <p:extLst>
      <p:ext uri="{BB962C8B-B14F-4D97-AF65-F5344CB8AC3E}">
        <p14:creationId xmlns:p14="http://schemas.microsoft.com/office/powerpoint/2010/main" val="32436303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 name="Freeform: Shape 191">
            <a:extLst>
              <a:ext uri="{FF2B5EF4-FFF2-40B4-BE49-F238E27FC236}">
                <a16:creationId xmlns:a16="http://schemas.microsoft.com/office/drawing/2014/main" id="{A6EF5A53-0A64-4CA5-B9C7-1CB97CB5CF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57843" y="6244836"/>
            <a:ext cx="4034156" cy="613164"/>
          </a:xfrm>
          <a:custGeom>
            <a:avLst/>
            <a:gdLst>
              <a:gd name="connsiteX0" fmla="*/ 1479137 w 4034156"/>
              <a:gd name="connsiteY0" fmla="*/ 230 h 613164"/>
              <a:gd name="connsiteX1" fmla="*/ 3482844 w 4034156"/>
              <a:gd name="connsiteY1" fmla="*/ 298555 h 613164"/>
              <a:gd name="connsiteX2" fmla="*/ 3831590 w 4034156"/>
              <a:gd name="connsiteY2" fmla="*/ 425010 h 613164"/>
              <a:gd name="connsiteX3" fmla="*/ 4034156 w 4034156"/>
              <a:gd name="connsiteY3" fmla="*/ 494088 h 613164"/>
              <a:gd name="connsiteX4" fmla="*/ 4034156 w 4034156"/>
              <a:gd name="connsiteY4" fmla="*/ 613164 h 613164"/>
              <a:gd name="connsiteX5" fmla="*/ 0 w 4034156"/>
              <a:gd name="connsiteY5" fmla="*/ 613164 h 613164"/>
              <a:gd name="connsiteX6" fmla="*/ 54792 w 4034156"/>
              <a:gd name="connsiteY6" fmla="*/ 512415 h 613164"/>
              <a:gd name="connsiteX7" fmla="*/ 168327 w 4034156"/>
              <a:gd name="connsiteY7" fmla="*/ 366637 h 613164"/>
              <a:gd name="connsiteX8" fmla="*/ 1192562 w 4034156"/>
              <a:gd name="connsiteY8" fmla="*/ 1522 h 613164"/>
              <a:gd name="connsiteX9" fmla="*/ 1479137 w 4034156"/>
              <a:gd name="connsiteY9" fmla="*/ 230 h 613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34156" h="613164">
                <a:moveTo>
                  <a:pt x="1479137" y="230"/>
                </a:moveTo>
                <a:cubicBezTo>
                  <a:pt x="2152575" y="4287"/>
                  <a:pt x="2854487" y="63583"/>
                  <a:pt x="3482844" y="298555"/>
                </a:cubicBezTo>
                <a:cubicBezTo>
                  <a:pt x="3599338" y="342114"/>
                  <a:pt x="3715540" y="384216"/>
                  <a:pt x="3831590" y="425010"/>
                </a:cubicBezTo>
                <a:lnTo>
                  <a:pt x="4034156" y="494088"/>
                </a:lnTo>
                <a:lnTo>
                  <a:pt x="4034156" y="613164"/>
                </a:lnTo>
                <a:lnTo>
                  <a:pt x="0" y="613164"/>
                </a:lnTo>
                <a:lnTo>
                  <a:pt x="54792" y="512415"/>
                </a:lnTo>
                <a:cubicBezTo>
                  <a:pt x="88888" y="459433"/>
                  <a:pt x="126502" y="410480"/>
                  <a:pt x="168327" y="366637"/>
                </a:cubicBezTo>
                <a:cubicBezTo>
                  <a:pt x="428292" y="94062"/>
                  <a:pt x="821899" y="6565"/>
                  <a:pt x="1192562" y="1522"/>
                </a:cubicBezTo>
                <a:cubicBezTo>
                  <a:pt x="1287308" y="198"/>
                  <a:pt x="1382932" y="-349"/>
                  <a:pt x="1479137" y="23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prstClr val="white"/>
              </a:solidFill>
              <a:effectLst/>
              <a:uLnTx/>
              <a:uFillTx/>
              <a:latin typeface="Avenir Next LT Pro" panose="020B0504020202020204" pitchFamily="34" charset="0"/>
              <a:ea typeface="+mn-ea"/>
              <a:cs typeface="+mn-cs"/>
            </a:endParaRPr>
          </a:p>
        </p:txBody>
      </p:sp>
      <p:sp>
        <p:nvSpPr>
          <p:cNvPr id="193" name="Freeform: Shape 192">
            <a:extLst>
              <a:ext uri="{FF2B5EF4-FFF2-40B4-BE49-F238E27FC236}">
                <a16:creationId xmlns:a16="http://schemas.microsoft.com/office/drawing/2014/main" id="{34ABFBEA-4EB0-4D02-A2C0-1733CD3D6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88126"/>
            <a:ext cx="448491" cy="1634252"/>
          </a:xfrm>
          <a:custGeom>
            <a:avLst/>
            <a:gdLst>
              <a:gd name="connsiteX0" fmla="*/ 0 w 448491"/>
              <a:gd name="connsiteY0" fmla="*/ 0 h 1634252"/>
              <a:gd name="connsiteX1" fmla="*/ 12983 w 448491"/>
              <a:gd name="connsiteY1" fmla="*/ 10508 h 1634252"/>
              <a:gd name="connsiteX2" fmla="*/ 441611 w 448491"/>
              <a:gd name="connsiteY2" fmla="*/ 863751 h 1634252"/>
              <a:gd name="connsiteX3" fmla="*/ 251011 w 448491"/>
              <a:gd name="connsiteY3" fmla="*/ 1302895 h 1634252"/>
              <a:gd name="connsiteX4" fmla="*/ 74605 w 448491"/>
              <a:gd name="connsiteY4" fmla="*/ 1543249 h 1634252"/>
              <a:gd name="connsiteX5" fmla="*/ 0 w 448491"/>
              <a:gd name="connsiteY5" fmla="*/ 1634252 h 1634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8491" h="1634252">
                <a:moveTo>
                  <a:pt x="0" y="0"/>
                </a:moveTo>
                <a:lnTo>
                  <a:pt x="12983" y="10508"/>
                </a:lnTo>
                <a:cubicBezTo>
                  <a:pt x="278410" y="241022"/>
                  <a:pt x="489787" y="530267"/>
                  <a:pt x="441611" y="863751"/>
                </a:cubicBezTo>
                <a:cubicBezTo>
                  <a:pt x="418542" y="1022632"/>
                  <a:pt x="337007" y="1166302"/>
                  <a:pt x="251011" y="1302895"/>
                </a:cubicBezTo>
                <a:cubicBezTo>
                  <a:pt x="215138" y="1359902"/>
                  <a:pt x="154723" y="1442480"/>
                  <a:pt x="74605" y="1543249"/>
                </a:cubicBezTo>
                <a:lnTo>
                  <a:pt x="0" y="163425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prstClr val="white"/>
              </a:solidFill>
              <a:latin typeface="Avenir Next LT Pro" panose="020B0504020202020204" pitchFamily="34" charset="0"/>
            </a:endParaRPr>
          </a:p>
        </p:txBody>
      </p:sp>
      <p:sp>
        <p:nvSpPr>
          <p:cNvPr id="194" name="Freeform: Shape 193">
            <a:extLst>
              <a:ext uri="{FF2B5EF4-FFF2-40B4-BE49-F238E27FC236}">
                <a16:creationId xmlns:a16="http://schemas.microsoft.com/office/drawing/2014/main" id="{19E083F6-57F4-487B-A766-EA0462B1EE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09459" y="6144069"/>
            <a:ext cx="4418271" cy="718159"/>
          </a:xfrm>
          <a:custGeom>
            <a:avLst/>
            <a:gdLst>
              <a:gd name="connsiteX0" fmla="*/ 1421452 w 4590626"/>
              <a:gd name="connsiteY0" fmla="*/ 0 h 713930"/>
              <a:gd name="connsiteX1" fmla="*/ 3247781 w 4590626"/>
              <a:gd name="connsiteY1" fmla="*/ 271915 h 713930"/>
              <a:gd name="connsiteX2" fmla="*/ 4517331 w 4590626"/>
              <a:gd name="connsiteY2" fmla="*/ 693394 h 713930"/>
              <a:gd name="connsiteX3" fmla="*/ 4590626 w 4590626"/>
              <a:gd name="connsiteY3" fmla="*/ 713930 h 713930"/>
              <a:gd name="connsiteX4" fmla="*/ 0 w 4590626"/>
              <a:gd name="connsiteY4" fmla="*/ 713930 h 713930"/>
              <a:gd name="connsiteX5" fmla="*/ 2854 w 4590626"/>
              <a:gd name="connsiteY5" fmla="*/ 705624 h 713930"/>
              <a:gd name="connsiteX6" fmla="*/ 226680 w 4590626"/>
              <a:gd name="connsiteY6" fmla="*/ 333970 h 713930"/>
              <a:gd name="connsiteX7" fmla="*/ 1160245 w 4590626"/>
              <a:gd name="connsiteY7" fmla="*/ 1178 h 713930"/>
              <a:gd name="connsiteX8" fmla="*/ 1421452 w 4590626"/>
              <a:gd name="connsiteY8" fmla="*/ 0 h 713930"/>
              <a:gd name="connsiteX0" fmla="*/ 1421452 w 4517331"/>
              <a:gd name="connsiteY0" fmla="*/ 0 h 713930"/>
              <a:gd name="connsiteX1" fmla="*/ 3247781 w 4517331"/>
              <a:gd name="connsiteY1" fmla="*/ 271915 h 713930"/>
              <a:gd name="connsiteX2" fmla="*/ 4517331 w 4517331"/>
              <a:gd name="connsiteY2" fmla="*/ 693394 h 713930"/>
              <a:gd name="connsiteX3" fmla="*/ 0 w 4517331"/>
              <a:gd name="connsiteY3" fmla="*/ 713930 h 713930"/>
              <a:gd name="connsiteX4" fmla="*/ 2854 w 4517331"/>
              <a:gd name="connsiteY4" fmla="*/ 705624 h 713930"/>
              <a:gd name="connsiteX5" fmla="*/ 226680 w 4517331"/>
              <a:gd name="connsiteY5" fmla="*/ 333970 h 713930"/>
              <a:gd name="connsiteX6" fmla="*/ 1160245 w 4517331"/>
              <a:gd name="connsiteY6" fmla="*/ 1178 h 713930"/>
              <a:gd name="connsiteX7" fmla="*/ 1421452 w 4517331"/>
              <a:gd name="connsiteY7" fmla="*/ 0 h 713930"/>
              <a:gd name="connsiteX0" fmla="*/ 0 w 4608771"/>
              <a:gd name="connsiteY0" fmla="*/ 713930 h 784834"/>
              <a:gd name="connsiteX1" fmla="*/ 2854 w 4608771"/>
              <a:gd name="connsiteY1" fmla="*/ 705624 h 784834"/>
              <a:gd name="connsiteX2" fmla="*/ 226680 w 4608771"/>
              <a:gd name="connsiteY2" fmla="*/ 333970 h 784834"/>
              <a:gd name="connsiteX3" fmla="*/ 1160245 w 4608771"/>
              <a:gd name="connsiteY3" fmla="*/ 1178 h 784834"/>
              <a:gd name="connsiteX4" fmla="*/ 1421452 w 4608771"/>
              <a:gd name="connsiteY4" fmla="*/ 0 h 784834"/>
              <a:gd name="connsiteX5" fmla="*/ 3247781 w 4608771"/>
              <a:gd name="connsiteY5" fmla="*/ 271915 h 784834"/>
              <a:gd name="connsiteX6" fmla="*/ 4608771 w 4608771"/>
              <a:gd name="connsiteY6" fmla="*/ 784834 h 784834"/>
              <a:gd name="connsiteX0" fmla="*/ 0 w 4418271"/>
              <a:gd name="connsiteY0" fmla="*/ 713930 h 718159"/>
              <a:gd name="connsiteX1" fmla="*/ 2854 w 4418271"/>
              <a:gd name="connsiteY1" fmla="*/ 705624 h 718159"/>
              <a:gd name="connsiteX2" fmla="*/ 226680 w 4418271"/>
              <a:gd name="connsiteY2" fmla="*/ 333970 h 718159"/>
              <a:gd name="connsiteX3" fmla="*/ 1160245 w 4418271"/>
              <a:gd name="connsiteY3" fmla="*/ 1178 h 718159"/>
              <a:gd name="connsiteX4" fmla="*/ 1421452 w 4418271"/>
              <a:gd name="connsiteY4" fmla="*/ 0 h 718159"/>
              <a:gd name="connsiteX5" fmla="*/ 3247781 w 4418271"/>
              <a:gd name="connsiteY5" fmla="*/ 271915 h 718159"/>
              <a:gd name="connsiteX6" fmla="*/ 4418271 w 4418271"/>
              <a:gd name="connsiteY6" fmla="*/ 718159 h 718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8271" h="718159">
                <a:moveTo>
                  <a:pt x="0" y="713930"/>
                </a:moveTo>
                <a:lnTo>
                  <a:pt x="2854" y="705624"/>
                </a:lnTo>
                <a:cubicBezTo>
                  <a:pt x="60059" y="562888"/>
                  <a:pt x="131373" y="433874"/>
                  <a:pt x="226680" y="333970"/>
                </a:cubicBezTo>
                <a:cubicBezTo>
                  <a:pt x="463632" y="85526"/>
                  <a:pt x="822395" y="5774"/>
                  <a:pt x="1160245" y="1178"/>
                </a:cubicBezTo>
                <a:lnTo>
                  <a:pt x="1421452" y="0"/>
                </a:lnTo>
                <a:cubicBezTo>
                  <a:pt x="2035274" y="3698"/>
                  <a:pt x="2748311" y="152222"/>
                  <a:pt x="3247781" y="271915"/>
                </a:cubicBezTo>
                <a:cubicBezTo>
                  <a:pt x="3747251" y="391608"/>
                  <a:pt x="3902480" y="501606"/>
                  <a:pt x="4418271" y="718159"/>
                </a:cubicBezTo>
              </a:path>
            </a:pathLst>
          </a:cu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useBgFill="1">
        <p:nvSpPr>
          <p:cNvPr id="195" name="Rectangle 194">
            <a:extLst>
              <a:ext uri="{FF2B5EF4-FFF2-40B4-BE49-F238E27FC236}">
                <a16:creationId xmlns:a16="http://schemas.microsoft.com/office/drawing/2014/main" id="{7A18C9FB-EC4C-4DAE-8F7D-C6E5AF6079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1">
            <a:extLst>
              <a:ext uri="{FF2B5EF4-FFF2-40B4-BE49-F238E27FC236}">
                <a16:creationId xmlns:a16="http://schemas.microsoft.com/office/drawing/2014/main" id="{A1571693-26AD-4BB9-9026-95A89A049B2B}"/>
              </a:ext>
            </a:extLst>
          </p:cNvPr>
          <p:cNvSpPr>
            <a:spLocks noGrp="1"/>
          </p:cNvSpPr>
          <p:nvPr>
            <p:ph type="title"/>
          </p:nvPr>
        </p:nvSpPr>
        <p:spPr>
          <a:xfrm>
            <a:off x="624214" y="423798"/>
            <a:ext cx="3810000" cy="3048000"/>
          </a:xfrm>
        </p:spPr>
        <p:txBody>
          <a:bodyPr vert="horz" lIns="91440" tIns="45720" rIns="91440" bIns="45720" rtlCol="0" anchor="b">
            <a:normAutofit/>
          </a:bodyPr>
          <a:lstStyle/>
          <a:p>
            <a:r>
              <a:rPr lang="en-US" kern="1200" dirty="0">
                <a:solidFill>
                  <a:schemeClr val="tx1"/>
                </a:solidFill>
                <a:latin typeface="+mj-lt"/>
                <a:ea typeface="+mj-ea"/>
                <a:cs typeface="+mj-cs"/>
              </a:rPr>
              <a:t>Scatter plot that leads to inconclusive results</a:t>
            </a:r>
          </a:p>
        </p:txBody>
      </p:sp>
      <p:sp>
        <p:nvSpPr>
          <p:cNvPr id="196" name="Freeform: Shape 195">
            <a:extLst>
              <a:ext uri="{FF2B5EF4-FFF2-40B4-BE49-F238E27FC236}">
                <a16:creationId xmlns:a16="http://schemas.microsoft.com/office/drawing/2014/main" id="{F798D3DD-23B7-41EE-9021-C8F9A8E2C1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0653162" y="-776838"/>
            <a:ext cx="762001"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prstClr val="white"/>
              </a:solidFill>
              <a:latin typeface="Avenir Next LT Pro" panose="020B0504020202020204" pitchFamily="34" charset="0"/>
            </a:endParaRPr>
          </a:p>
        </p:txBody>
      </p:sp>
      <p:grpSp>
        <p:nvGrpSpPr>
          <p:cNvPr id="197" name="Group 196">
            <a:extLst>
              <a:ext uri="{FF2B5EF4-FFF2-40B4-BE49-F238E27FC236}">
                <a16:creationId xmlns:a16="http://schemas.microsoft.com/office/drawing/2014/main" id="{2C072688-BFC7-4FE8-A45E-B3C63CBB963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 y="5829359"/>
            <a:ext cx="4333875" cy="1028642"/>
            <a:chOff x="7153921" y="5829359"/>
            <a:chExt cx="5038079" cy="1028642"/>
          </a:xfrm>
        </p:grpSpPr>
        <p:sp>
          <p:nvSpPr>
            <p:cNvPr id="198" name="Freeform: Shape 197">
              <a:extLst>
                <a:ext uri="{FF2B5EF4-FFF2-40B4-BE49-F238E27FC236}">
                  <a16:creationId xmlns:a16="http://schemas.microsoft.com/office/drawing/2014/main" id="{F3002ED9-43C6-4BA8-8941-9AFCB04E4D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63906" y="5913098"/>
              <a:ext cx="4228094" cy="944903"/>
            </a:xfrm>
            <a:custGeom>
              <a:avLst/>
              <a:gdLst>
                <a:gd name="connsiteX0" fmla="*/ 1673074 w 4228094"/>
                <a:gd name="connsiteY0" fmla="*/ 230 h 1137038"/>
                <a:gd name="connsiteX1" fmla="*/ 3676781 w 4228094"/>
                <a:gd name="connsiteY1" fmla="*/ 298555 h 1137038"/>
                <a:gd name="connsiteX2" fmla="*/ 4025527 w 4228094"/>
                <a:gd name="connsiteY2" fmla="*/ 425010 h 1137038"/>
                <a:gd name="connsiteX3" fmla="*/ 4228094 w 4228094"/>
                <a:gd name="connsiteY3" fmla="*/ 494088 h 1137038"/>
                <a:gd name="connsiteX4" fmla="*/ 4228094 w 4228094"/>
                <a:gd name="connsiteY4" fmla="*/ 1137038 h 1137038"/>
                <a:gd name="connsiteX5" fmla="*/ 0 w 4228094"/>
                <a:gd name="connsiteY5" fmla="*/ 1137038 h 1137038"/>
                <a:gd name="connsiteX6" fmla="*/ 18109 w 4228094"/>
                <a:gd name="connsiteY6" fmla="*/ 1068877 h 1137038"/>
                <a:gd name="connsiteX7" fmla="*/ 362264 w 4228094"/>
                <a:gd name="connsiteY7" fmla="*/ 366637 h 1137038"/>
                <a:gd name="connsiteX8" fmla="*/ 1386499 w 4228094"/>
                <a:gd name="connsiteY8" fmla="*/ 1522 h 1137038"/>
                <a:gd name="connsiteX9" fmla="*/ 1673074 w 4228094"/>
                <a:gd name="connsiteY9" fmla="*/ 230 h 1137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28094" h="1137038">
                  <a:moveTo>
                    <a:pt x="1673074" y="230"/>
                  </a:moveTo>
                  <a:cubicBezTo>
                    <a:pt x="2346512" y="4287"/>
                    <a:pt x="3048424" y="63583"/>
                    <a:pt x="3676781" y="298555"/>
                  </a:cubicBezTo>
                  <a:cubicBezTo>
                    <a:pt x="3793275" y="342114"/>
                    <a:pt x="3909477" y="384216"/>
                    <a:pt x="4025527" y="425010"/>
                  </a:cubicBezTo>
                  <a:lnTo>
                    <a:pt x="4228094" y="494088"/>
                  </a:lnTo>
                  <a:lnTo>
                    <a:pt x="4228094" y="1137038"/>
                  </a:lnTo>
                  <a:lnTo>
                    <a:pt x="0" y="1137038"/>
                  </a:lnTo>
                  <a:lnTo>
                    <a:pt x="18109" y="1068877"/>
                  </a:lnTo>
                  <a:cubicBezTo>
                    <a:pt x="95047" y="799139"/>
                    <a:pt x="194962" y="542008"/>
                    <a:pt x="362264" y="366637"/>
                  </a:cubicBezTo>
                  <a:cubicBezTo>
                    <a:pt x="622229" y="94062"/>
                    <a:pt x="1015836" y="6565"/>
                    <a:pt x="1386499" y="1522"/>
                  </a:cubicBezTo>
                  <a:cubicBezTo>
                    <a:pt x="1481245" y="198"/>
                    <a:pt x="1576869" y="-349"/>
                    <a:pt x="1673074" y="23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500">
                <a:solidFill>
                  <a:schemeClr val="bg1"/>
                </a:solidFill>
                <a:latin typeface="Avenir Next LT Pro" panose="020B0504020202020204" pitchFamily="34" charset="0"/>
              </a:endParaRPr>
            </a:p>
          </p:txBody>
        </p:sp>
        <p:sp>
          <p:nvSpPr>
            <p:cNvPr id="199" name="Freeform: Shape 198">
              <a:extLst>
                <a:ext uri="{FF2B5EF4-FFF2-40B4-BE49-F238E27FC236}">
                  <a16:creationId xmlns:a16="http://schemas.microsoft.com/office/drawing/2014/main" id="{4EB09750-C9B1-40CE-AB9B-FEB308A1F3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153921" y="5829359"/>
              <a:ext cx="5038078" cy="1028642"/>
            </a:xfrm>
            <a:custGeom>
              <a:avLst/>
              <a:gdLst>
                <a:gd name="connsiteX0" fmla="*/ 1576991 w 5038078"/>
                <a:gd name="connsiteY0" fmla="*/ 210 h 1238015"/>
                <a:gd name="connsiteX1" fmla="*/ 3403320 w 5038078"/>
                <a:gd name="connsiteY1" fmla="*/ 272125 h 1238015"/>
                <a:gd name="connsiteX2" fmla="*/ 4672870 w 5038078"/>
                <a:gd name="connsiteY2" fmla="*/ 693604 h 1238015"/>
                <a:gd name="connsiteX3" fmla="*/ 5038078 w 5038078"/>
                <a:gd name="connsiteY3" fmla="*/ 795929 h 1238015"/>
                <a:gd name="connsiteX4" fmla="*/ 5038078 w 5038078"/>
                <a:gd name="connsiteY4" fmla="*/ 1238015 h 1238015"/>
                <a:gd name="connsiteX5" fmla="*/ 0 w 5038078"/>
                <a:gd name="connsiteY5" fmla="*/ 1238015 h 1238015"/>
                <a:gd name="connsiteX6" fmla="*/ 19230 w 5038078"/>
                <a:gd name="connsiteY6" fmla="*/ 1159819 h 1238015"/>
                <a:gd name="connsiteX7" fmla="*/ 382219 w 5038078"/>
                <a:gd name="connsiteY7" fmla="*/ 334180 h 1238015"/>
                <a:gd name="connsiteX8" fmla="*/ 1315784 w 5038078"/>
                <a:gd name="connsiteY8" fmla="*/ 1388 h 1238015"/>
                <a:gd name="connsiteX9" fmla="*/ 1576991 w 5038078"/>
                <a:gd name="connsiteY9" fmla="*/ 210 h 1238015"/>
                <a:gd name="connsiteX0" fmla="*/ 0 w 5129518"/>
                <a:gd name="connsiteY0" fmla="*/ 1237805 h 1329245"/>
                <a:gd name="connsiteX1" fmla="*/ 19230 w 5129518"/>
                <a:gd name="connsiteY1" fmla="*/ 1159609 h 1329245"/>
                <a:gd name="connsiteX2" fmla="*/ 382219 w 5129518"/>
                <a:gd name="connsiteY2" fmla="*/ 333970 h 1329245"/>
                <a:gd name="connsiteX3" fmla="*/ 1315784 w 5129518"/>
                <a:gd name="connsiteY3" fmla="*/ 1178 h 1329245"/>
                <a:gd name="connsiteX4" fmla="*/ 1576991 w 5129518"/>
                <a:gd name="connsiteY4" fmla="*/ 0 h 1329245"/>
                <a:gd name="connsiteX5" fmla="*/ 3403320 w 5129518"/>
                <a:gd name="connsiteY5" fmla="*/ 271915 h 1329245"/>
                <a:gd name="connsiteX6" fmla="*/ 4672870 w 5129518"/>
                <a:gd name="connsiteY6" fmla="*/ 693394 h 1329245"/>
                <a:gd name="connsiteX7" fmla="*/ 5038078 w 5129518"/>
                <a:gd name="connsiteY7" fmla="*/ 795719 h 1329245"/>
                <a:gd name="connsiteX8" fmla="*/ 5129518 w 5129518"/>
                <a:gd name="connsiteY8" fmla="*/ 1329245 h 1329245"/>
                <a:gd name="connsiteX0" fmla="*/ 0 w 5129518"/>
                <a:gd name="connsiteY0" fmla="*/ 1237805 h 1329245"/>
                <a:gd name="connsiteX1" fmla="*/ 19230 w 5129518"/>
                <a:gd name="connsiteY1" fmla="*/ 1159609 h 1329245"/>
                <a:gd name="connsiteX2" fmla="*/ 382219 w 5129518"/>
                <a:gd name="connsiteY2" fmla="*/ 333970 h 1329245"/>
                <a:gd name="connsiteX3" fmla="*/ 1315784 w 5129518"/>
                <a:gd name="connsiteY3" fmla="*/ 1178 h 1329245"/>
                <a:gd name="connsiteX4" fmla="*/ 1576991 w 5129518"/>
                <a:gd name="connsiteY4" fmla="*/ 0 h 1329245"/>
                <a:gd name="connsiteX5" fmla="*/ 3403320 w 5129518"/>
                <a:gd name="connsiteY5" fmla="*/ 271915 h 1329245"/>
                <a:gd name="connsiteX6" fmla="*/ 4672870 w 5129518"/>
                <a:gd name="connsiteY6" fmla="*/ 693394 h 1329245"/>
                <a:gd name="connsiteX7" fmla="*/ 5038078 w 5129518"/>
                <a:gd name="connsiteY7" fmla="*/ 795719 h 1329245"/>
                <a:gd name="connsiteX8" fmla="*/ 5129518 w 5129518"/>
                <a:gd name="connsiteY8" fmla="*/ 1329245 h 1329245"/>
                <a:gd name="connsiteX0" fmla="*/ 0 w 5049689"/>
                <a:gd name="connsiteY0" fmla="*/ 1237805 h 1423588"/>
                <a:gd name="connsiteX1" fmla="*/ 19230 w 5049689"/>
                <a:gd name="connsiteY1" fmla="*/ 1159609 h 1423588"/>
                <a:gd name="connsiteX2" fmla="*/ 382219 w 5049689"/>
                <a:gd name="connsiteY2" fmla="*/ 333970 h 1423588"/>
                <a:gd name="connsiteX3" fmla="*/ 1315784 w 5049689"/>
                <a:gd name="connsiteY3" fmla="*/ 1178 h 1423588"/>
                <a:gd name="connsiteX4" fmla="*/ 1576991 w 5049689"/>
                <a:gd name="connsiteY4" fmla="*/ 0 h 1423588"/>
                <a:gd name="connsiteX5" fmla="*/ 3403320 w 5049689"/>
                <a:gd name="connsiteY5" fmla="*/ 271915 h 1423588"/>
                <a:gd name="connsiteX6" fmla="*/ 4672870 w 5049689"/>
                <a:gd name="connsiteY6" fmla="*/ 693394 h 1423588"/>
                <a:gd name="connsiteX7" fmla="*/ 5038078 w 5049689"/>
                <a:gd name="connsiteY7" fmla="*/ 795719 h 1423588"/>
                <a:gd name="connsiteX8" fmla="*/ 5049689 w 5049689"/>
                <a:gd name="connsiteY8" fmla="*/ 1423588 h 1423588"/>
                <a:gd name="connsiteX0" fmla="*/ 0 w 5038078"/>
                <a:gd name="connsiteY0" fmla="*/ 1237805 h 1237805"/>
                <a:gd name="connsiteX1" fmla="*/ 19230 w 5038078"/>
                <a:gd name="connsiteY1" fmla="*/ 1159609 h 1237805"/>
                <a:gd name="connsiteX2" fmla="*/ 382219 w 5038078"/>
                <a:gd name="connsiteY2" fmla="*/ 333970 h 1237805"/>
                <a:gd name="connsiteX3" fmla="*/ 1315784 w 5038078"/>
                <a:gd name="connsiteY3" fmla="*/ 1178 h 1237805"/>
                <a:gd name="connsiteX4" fmla="*/ 1576991 w 5038078"/>
                <a:gd name="connsiteY4" fmla="*/ 0 h 1237805"/>
                <a:gd name="connsiteX5" fmla="*/ 3403320 w 5038078"/>
                <a:gd name="connsiteY5" fmla="*/ 271915 h 1237805"/>
                <a:gd name="connsiteX6" fmla="*/ 4672870 w 5038078"/>
                <a:gd name="connsiteY6" fmla="*/ 693394 h 1237805"/>
                <a:gd name="connsiteX7" fmla="*/ 5038078 w 5038078"/>
                <a:gd name="connsiteY7" fmla="*/ 795719 h 1237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38078" h="1237805">
                  <a:moveTo>
                    <a:pt x="0" y="1237805"/>
                  </a:moveTo>
                  <a:lnTo>
                    <a:pt x="19230" y="1159609"/>
                  </a:lnTo>
                  <a:cubicBezTo>
                    <a:pt x="96961" y="850027"/>
                    <a:pt x="191605" y="533778"/>
                    <a:pt x="382219" y="333970"/>
                  </a:cubicBezTo>
                  <a:cubicBezTo>
                    <a:pt x="619171" y="85526"/>
                    <a:pt x="977934" y="5774"/>
                    <a:pt x="1315784" y="1178"/>
                  </a:cubicBezTo>
                  <a:lnTo>
                    <a:pt x="1576991" y="0"/>
                  </a:lnTo>
                  <a:cubicBezTo>
                    <a:pt x="2190813" y="3698"/>
                    <a:pt x="2830589" y="57744"/>
                    <a:pt x="3403320" y="271915"/>
                  </a:cubicBezTo>
                  <a:cubicBezTo>
                    <a:pt x="3828046" y="430728"/>
                    <a:pt x="4248519" y="568281"/>
                    <a:pt x="4672870" y="693394"/>
                  </a:cubicBezTo>
                  <a:lnTo>
                    <a:pt x="5038078" y="795719"/>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Avenir Next LT Pro Light"/>
              </a:endParaRPr>
            </a:p>
          </p:txBody>
        </p:sp>
      </p:grpSp>
      <p:pic>
        <p:nvPicPr>
          <p:cNvPr id="2056" name="Picture 8">
            <a:extLst>
              <a:ext uri="{FF2B5EF4-FFF2-40B4-BE49-F238E27FC236}">
                <a16:creationId xmlns:a16="http://schemas.microsoft.com/office/drawing/2014/main" id="{21CAA783-DF29-4AB6-A9B4-75C5C8406A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50216" y="740734"/>
            <a:ext cx="8677275" cy="59514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20860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B2D576-BB06-4209-9ADC-3E789C04880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66BA918-6720-4A7C-88B2-F38AD2CF31E4}"/>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3203504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EF3641-E46F-4549-9063-52AD7231CB53}"/>
              </a:ext>
            </a:extLst>
          </p:cNvPr>
          <p:cNvSpPr>
            <a:spLocks noGrp="1"/>
          </p:cNvSpPr>
          <p:nvPr>
            <p:ph type="title"/>
          </p:nvPr>
        </p:nvSpPr>
        <p:spPr>
          <a:xfrm>
            <a:off x="2524869" y="-277659"/>
            <a:ext cx="13599671" cy="2101269"/>
          </a:xfrm>
        </p:spPr>
        <p:txBody>
          <a:bodyPr/>
          <a:lstStyle/>
          <a:p>
            <a:r>
              <a:rPr lang="en-US" dirty="0"/>
              <a:t>Linear Regression reveals?</a:t>
            </a:r>
          </a:p>
        </p:txBody>
      </p:sp>
      <p:sp>
        <p:nvSpPr>
          <p:cNvPr id="4" name="Content Placeholder 3">
            <a:extLst>
              <a:ext uri="{FF2B5EF4-FFF2-40B4-BE49-F238E27FC236}">
                <a16:creationId xmlns:a16="http://schemas.microsoft.com/office/drawing/2014/main" id="{15BF0ABB-5969-4962-B460-A9F9E40CF1DE}"/>
              </a:ext>
            </a:extLst>
          </p:cNvPr>
          <p:cNvSpPr>
            <a:spLocks noGrp="1"/>
          </p:cNvSpPr>
          <p:nvPr>
            <p:ph idx="1"/>
          </p:nvPr>
        </p:nvSpPr>
        <p:spPr/>
        <p:txBody>
          <a:bodyPr/>
          <a:lstStyle/>
          <a:p>
            <a:endParaRPr lang="en-US"/>
          </a:p>
        </p:txBody>
      </p:sp>
      <p:pic>
        <p:nvPicPr>
          <p:cNvPr id="6" name="Picture 12">
            <a:extLst>
              <a:ext uri="{FF2B5EF4-FFF2-40B4-BE49-F238E27FC236}">
                <a16:creationId xmlns:a16="http://schemas.microsoft.com/office/drawing/2014/main" id="{E202057F-A373-4F95-83C0-9CD54256C5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5935" y="1200149"/>
            <a:ext cx="11628403" cy="4962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15400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404D86-AF69-43E2-AD42-80E7A815FF75}"/>
              </a:ext>
            </a:extLst>
          </p:cNvPr>
          <p:cNvSpPr>
            <a:spLocks noGrp="1"/>
          </p:cNvSpPr>
          <p:nvPr>
            <p:ph type="title"/>
          </p:nvPr>
        </p:nvSpPr>
        <p:spPr>
          <a:xfrm>
            <a:off x="762000" y="-186324"/>
            <a:ext cx="10668000" cy="1524000"/>
          </a:xfrm>
        </p:spPr>
        <p:txBody>
          <a:bodyPr/>
          <a:lstStyle/>
          <a:p>
            <a:pPr algn="ctr"/>
            <a:r>
              <a:rPr lang="en-US" dirty="0"/>
              <a:t>Linear Regression by Gross Group</a:t>
            </a:r>
          </a:p>
        </p:txBody>
      </p:sp>
      <p:pic>
        <p:nvPicPr>
          <p:cNvPr id="4100" name="Picture 4">
            <a:extLst>
              <a:ext uri="{FF2B5EF4-FFF2-40B4-BE49-F238E27FC236}">
                <a16:creationId xmlns:a16="http://schemas.microsoft.com/office/drawing/2014/main" id="{320433FF-9701-41F7-B2D5-BF8CD7D5201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9641" y="1533525"/>
            <a:ext cx="12160901" cy="4629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47072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8458E8-DB11-4BC7-83D4-AC2577614388}"/>
              </a:ext>
            </a:extLst>
          </p:cNvPr>
          <p:cNvSpPr>
            <a:spLocks noGrp="1"/>
          </p:cNvSpPr>
          <p:nvPr>
            <p:ph type="title"/>
          </p:nvPr>
        </p:nvSpPr>
        <p:spPr/>
        <p:txBody>
          <a:bodyPr/>
          <a:lstStyle/>
          <a:p>
            <a:endParaRPr lang="en-US"/>
          </a:p>
        </p:txBody>
      </p:sp>
      <p:pic>
        <p:nvPicPr>
          <p:cNvPr id="5124" name="Picture 4" descr="Dr. Evil's One Billion Dollars GIF by Vera Yuan | Gfycat">
            <a:extLst>
              <a:ext uri="{FF2B5EF4-FFF2-40B4-BE49-F238E27FC236}">
                <a16:creationId xmlns:a16="http://schemas.microsoft.com/office/drawing/2014/main" id="{BE0D0CC1-A579-406C-AB70-CBE468E22B8F}"/>
              </a:ext>
            </a:extLst>
          </p:cNvPr>
          <p:cNvPicPr>
            <a:picLocks noGrp="1" noChangeAspect="1" noChangeArrowheads="1" noCro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563242" y="544539"/>
            <a:ext cx="9065516" cy="50948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7778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CBFBE1-11FC-4C93-8CE2-A208EC3ADD0C}"/>
              </a:ext>
            </a:extLst>
          </p:cNvPr>
          <p:cNvSpPr>
            <a:spLocks noGrp="1"/>
          </p:cNvSpPr>
          <p:nvPr>
            <p:ph type="title"/>
          </p:nvPr>
        </p:nvSpPr>
        <p:spPr/>
        <p:txBody>
          <a:bodyPr>
            <a:normAutofit/>
          </a:bodyPr>
          <a:lstStyle/>
          <a:p>
            <a:r>
              <a:rPr lang="en-US" dirty="0"/>
              <a:t>4. What are the most popular genres of each year?</a:t>
            </a:r>
          </a:p>
        </p:txBody>
      </p:sp>
      <p:sp>
        <p:nvSpPr>
          <p:cNvPr id="3" name="Content Placeholder 2">
            <a:extLst>
              <a:ext uri="{FF2B5EF4-FFF2-40B4-BE49-F238E27FC236}">
                <a16:creationId xmlns:a16="http://schemas.microsoft.com/office/drawing/2014/main" id="{CA97E727-0392-484C-81BB-02C5B52ECE71}"/>
              </a:ext>
            </a:extLst>
          </p:cNvPr>
          <p:cNvSpPr>
            <a:spLocks noGrp="1"/>
          </p:cNvSpPr>
          <p:nvPr>
            <p:ph idx="1"/>
          </p:nvPr>
        </p:nvSpPr>
        <p:spPr/>
        <p:txBody>
          <a:bodyPr/>
          <a:lstStyle/>
          <a:p>
            <a:pPr marL="0" indent="0">
              <a:buNone/>
            </a:pPr>
            <a:r>
              <a:rPr lang="en-US" dirty="0"/>
              <a:t>Discuss steps you took to analyze the data and answer your  question</a:t>
            </a:r>
          </a:p>
          <a:p>
            <a:pPr marL="0" indent="0">
              <a:buNone/>
            </a:pPr>
            <a:endParaRPr lang="en-US" dirty="0"/>
          </a:p>
        </p:txBody>
      </p:sp>
    </p:spTree>
    <p:extLst>
      <p:ext uri="{BB962C8B-B14F-4D97-AF65-F5344CB8AC3E}">
        <p14:creationId xmlns:p14="http://schemas.microsoft.com/office/powerpoint/2010/main" val="8059190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7E63E8-D8A8-4D31-BFA7-33FA5A5A2975}"/>
              </a:ext>
            </a:extLst>
          </p:cNvPr>
          <p:cNvSpPr>
            <a:spLocks noGrp="1"/>
          </p:cNvSpPr>
          <p:nvPr>
            <p:ph type="title"/>
          </p:nvPr>
        </p:nvSpPr>
        <p:spPr/>
        <p:txBody>
          <a:bodyPr/>
          <a:lstStyle/>
          <a:p>
            <a:pPr algn="ctr"/>
            <a:r>
              <a:rPr lang="en-US" dirty="0"/>
              <a:t>Core Hypothesis</a:t>
            </a:r>
          </a:p>
        </p:txBody>
      </p:sp>
      <p:sp>
        <p:nvSpPr>
          <p:cNvPr id="3" name="Content Placeholder 2">
            <a:extLst>
              <a:ext uri="{FF2B5EF4-FFF2-40B4-BE49-F238E27FC236}">
                <a16:creationId xmlns:a16="http://schemas.microsoft.com/office/drawing/2014/main" id="{188850AD-04C6-4EE6-8E8C-86D2587A5319}"/>
              </a:ext>
            </a:extLst>
          </p:cNvPr>
          <p:cNvSpPr>
            <a:spLocks noGrp="1"/>
          </p:cNvSpPr>
          <p:nvPr>
            <p:ph idx="1"/>
          </p:nvPr>
        </p:nvSpPr>
        <p:spPr/>
        <p:txBody>
          <a:bodyPr>
            <a:normAutofit fontScale="62500" lnSpcReduction="20000"/>
          </a:bodyPr>
          <a:lstStyle/>
          <a:p>
            <a:r>
              <a:rPr lang="en-US" sz="3400" dirty="0"/>
              <a:t>We studied a data set of top grossing movies from 2008-2018 to determine correlation factors that contribute to overall gross earnings.  </a:t>
            </a:r>
          </a:p>
          <a:p>
            <a:r>
              <a:rPr lang="en-US" sz="3400" dirty="0"/>
              <a:t>1. Are there any recurring themes of the plots of the highest grossing movies 2008-2018?</a:t>
            </a:r>
          </a:p>
          <a:p>
            <a:r>
              <a:rPr lang="en-US" sz="3400" dirty="0"/>
              <a:t>2. </a:t>
            </a:r>
            <a:r>
              <a:rPr lang="en-US" sz="3600" dirty="0"/>
              <a:t>What actors and films returned the highest total worldwide gross movie sales</a:t>
            </a:r>
            <a:r>
              <a:rPr lang="en-US" sz="3400" dirty="0"/>
              <a:t>?</a:t>
            </a:r>
          </a:p>
          <a:p>
            <a:r>
              <a:rPr lang="en-US" sz="3400" dirty="0"/>
              <a:t>3. </a:t>
            </a:r>
            <a:r>
              <a:rPr lang="en-US" sz="3600" dirty="0"/>
              <a:t>What actors, studio, and movie returned the highest total worldwide gross movie sales? </a:t>
            </a:r>
          </a:p>
          <a:p>
            <a:r>
              <a:rPr lang="en-US" sz="3400" dirty="0"/>
              <a:t>4. What are the most popular genres of each year?</a:t>
            </a:r>
          </a:p>
        </p:txBody>
      </p:sp>
    </p:spTree>
    <p:extLst>
      <p:ext uri="{BB962C8B-B14F-4D97-AF65-F5344CB8AC3E}">
        <p14:creationId xmlns:p14="http://schemas.microsoft.com/office/powerpoint/2010/main" val="6742021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FE898-FDCC-4816-B694-B16164498C2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F24936A-EAB2-4FD3-8809-B74F92997916}"/>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8843921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DC2484-9548-40CD-A076-259153E153AD}"/>
              </a:ext>
            </a:extLst>
          </p:cNvPr>
          <p:cNvSpPr>
            <a:spLocks noGrp="1"/>
          </p:cNvSpPr>
          <p:nvPr>
            <p:ph type="title"/>
          </p:nvPr>
        </p:nvSpPr>
        <p:spPr/>
        <p:txBody>
          <a:bodyPr/>
          <a:lstStyle/>
          <a:p>
            <a:pPr algn="ctr"/>
            <a:r>
              <a:rPr lang="en-US" dirty="0"/>
              <a:t>Results and Findings</a:t>
            </a:r>
          </a:p>
        </p:txBody>
      </p:sp>
      <p:sp>
        <p:nvSpPr>
          <p:cNvPr id="3" name="Content Placeholder 2">
            <a:extLst>
              <a:ext uri="{FF2B5EF4-FFF2-40B4-BE49-F238E27FC236}">
                <a16:creationId xmlns:a16="http://schemas.microsoft.com/office/drawing/2014/main" id="{6A12BB64-34C0-4AD6-ACB6-8F8C6053BE64}"/>
              </a:ext>
            </a:extLst>
          </p:cNvPr>
          <p:cNvSpPr>
            <a:spLocks noGrp="1"/>
          </p:cNvSpPr>
          <p:nvPr>
            <p:ph idx="1"/>
          </p:nvPr>
        </p:nvSpPr>
        <p:spPr/>
        <p:txBody>
          <a:bodyPr/>
          <a:lstStyle/>
          <a:p>
            <a:pPr marL="0" indent="0">
              <a:buNone/>
            </a:pPr>
            <a:r>
              <a:rPr lang="en-US" dirty="0"/>
              <a:t>The questions we asked were simply points of interest for each of us as we looked through the data set.  Each of us were able to answer our questions based on the data set to our satisfaction.  In some cases, an expanded data set would be beneficial to solidify the findings.  </a:t>
            </a:r>
          </a:p>
        </p:txBody>
      </p:sp>
    </p:spTree>
    <p:extLst>
      <p:ext uri="{BB962C8B-B14F-4D97-AF65-F5344CB8AC3E}">
        <p14:creationId xmlns:p14="http://schemas.microsoft.com/office/powerpoint/2010/main" val="34295593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704EA5-ABA1-4DE5-A06D-A0BBD43479B1}"/>
              </a:ext>
            </a:extLst>
          </p:cNvPr>
          <p:cNvSpPr>
            <a:spLocks noGrp="1"/>
          </p:cNvSpPr>
          <p:nvPr>
            <p:ph type="title"/>
          </p:nvPr>
        </p:nvSpPr>
        <p:spPr/>
        <p:txBody>
          <a:bodyPr/>
          <a:lstStyle/>
          <a:p>
            <a:pPr algn="ctr"/>
            <a:r>
              <a:rPr lang="en-US" dirty="0"/>
              <a:t>Data Cleanup &amp; Exploration</a:t>
            </a:r>
          </a:p>
        </p:txBody>
      </p:sp>
      <p:sp>
        <p:nvSpPr>
          <p:cNvPr id="3" name="Content Placeholder 2">
            <a:extLst>
              <a:ext uri="{FF2B5EF4-FFF2-40B4-BE49-F238E27FC236}">
                <a16:creationId xmlns:a16="http://schemas.microsoft.com/office/drawing/2014/main" id="{A615DD87-1203-4D7A-A16F-CDDE4890010F}"/>
              </a:ext>
            </a:extLst>
          </p:cNvPr>
          <p:cNvSpPr>
            <a:spLocks noGrp="1"/>
          </p:cNvSpPr>
          <p:nvPr>
            <p:ph idx="1"/>
          </p:nvPr>
        </p:nvSpPr>
        <p:spPr/>
        <p:txBody>
          <a:bodyPr/>
          <a:lstStyle/>
          <a:p>
            <a:r>
              <a:rPr lang="en-US" dirty="0"/>
              <a:t>Exploration and cleanup process</a:t>
            </a:r>
          </a:p>
          <a:p>
            <a:r>
              <a:rPr lang="en-US" dirty="0"/>
              <a:t>Insights</a:t>
            </a:r>
          </a:p>
          <a:p>
            <a:r>
              <a:rPr lang="en-US" dirty="0"/>
              <a:t>Data problems and how resolved</a:t>
            </a:r>
          </a:p>
          <a:p>
            <a:r>
              <a:rPr lang="en-US" dirty="0"/>
              <a:t>Discuss interesting figures</a:t>
            </a:r>
          </a:p>
          <a:p>
            <a:endParaRPr lang="en-US" dirty="0"/>
          </a:p>
        </p:txBody>
      </p:sp>
    </p:spTree>
    <p:extLst>
      <p:ext uri="{BB962C8B-B14F-4D97-AF65-F5344CB8AC3E}">
        <p14:creationId xmlns:p14="http://schemas.microsoft.com/office/powerpoint/2010/main" val="14496901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5CE3A2-433C-4EFE-8945-BCB0AD8AE1FA}"/>
              </a:ext>
            </a:extLst>
          </p:cNvPr>
          <p:cNvSpPr>
            <a:spLocks noGrp="1"/>
          </p:cNvSpPr>
          <p:nvPr>
            <p:ph type="title"/>
          </p:nvPr>
        </p:nvSpPr>
        <p:spPr>
          <a:xfrm>
            <a:off x="762000" y="422177"/>
            <a:ext cx="10668000" cy="1524000"/>
          </a:xfrm>
        </p:spPr>
        <p:txBody>
          <a:bodyPr/>
          <a:lstStyle/>
          <a:p>
            <a:pPr algn="ctr"/>
            <a:r>
              <a:rPr lang="en-US" dirty="0"/>
              <a:t>Data Analysis</a:t>
            </a:r>
          </a:p>
        </p:txBody>
      </p:sp>
      <p:sp>
        <p:nvSpPr>
          <p:cNvPr id="7" name="Content Placeholder 6">
            <a:extLst>
              <a:ext uri="{FF2B5EF4-FFF2-40B4-BE49-F238E27FC236}">
                <a16:creationId xmlns:a16="http://schemas.microsoft.com/office/drawing/2014/main" id="{BF6971CC-A2D0-456C-9102-D08C80FF5277}"/>
              </a:ext>
            </a:extLst>
          </p:cNvPr>
          <p:cNvSpPr>
            <a:spLocks noGrp="1"/>
          </p:cNvSpPr>
          <p:nvPr>
            <p:ph idx="1"/>
          </p:nvPr>
        </p:nvSpPr>
        <p:spPr/>
        <p:txBody>
          <a:bodyPr/>
          <a:lstStyle/>
          <a:p>
            <a:endParaRPr lang="en-US"/>
          </a:p>
        </p:txBody>
      </p:sp>
      <p:pic>
        <p:nvPicPr>
          <p:cNvPr id="9" name="Picture 8">
            <a:extLst>
              <a:ext uri="{FF2B5EF4-FFF2-40B4-BE49-F238E27FC236}">
                <a16:creationId xmlns:a16="http://schemas.microsoft.com/office/drawing/2014/main" id="{EC7EB3B9-ED84-459B-997A-A6C8A48CDD16}"/>
              </a:ext>
            </a:extLst>
          </p:cNvPr>
          <p:cNvPicPr>
            <a:picLocks noChangeAspect="1"/>
          </p:cNvPicPr>
          <p:nvPr/>
        </p:nvPicPr>
        <p:blipFill>
          <a:blip r:embed="rId2"/>
          <a:stretch>
            <a:fillRect/>
          </a:stretch>
        </p:blipFill>
        <p:spPr>
          <a:xfrm>
            <a:off x="674702" y="1553592"/>
            <a:ext cx="11212497" cy="4550492"/>
          </a:xfrm>
          <a:prstGeom prst="rect">
            <a:avLst/>
          </a:prstGeom>
        </p:spPr>
      </p:pic>
    </p:spTree>
    <p:extLst>
      <p:ext uri="{BB962C8B-B14F-4D97-AF65-F5344CB8AC3E}">
        <p14:creationId xmlns:p14="http://schemas.microsoft.com/office/powerpoint/2010/main" val="11274971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08C69-41E1-4876-9606-B0BDA06850CB}"/>
              </a:ext>
            </a:extLst>
          </p:cNvPr>
          <p:cNvSpPr>
            <a:spLocks noGrp="1"/>
          </p:cNvSpPr>
          <p:nvPr>
            <p:ph type="title"/>
          </p:nvPr>
        </p:nvSpPr>
        <p:spPr/>
        <p:txBody>
          <a:bodyPr>
            <a:normAutofit fontScale="90000"/>
          </a:bodyPr>
          <a:lstStyle/>
          <a:p>
            <a:r>
              <a:rPr lang="en-US" dirty="0"/>
              <a:t>1. Are there any recurring themes of the plots of the highest grossing movies 2008-2018?</a:t>
            </a:r>
          </a:p>
        </p:txBody>
      </p:sp>
      <p:sp>
        <p:nvSpPr>
          <p:cNvPr id="3" name="Content Placeholder 2">
            <a:extLst>
              <a:ext uri="{FF2B5EF4-FFF2-40B4-BE49-F238E27FC236}">
                <a16:creationId xmlns:a16="http://schemas.microsoft.com/office/drawing/2014/main" id="{64FC3523-75A3-486F-8F69-61E92C5CC6F9}"/>
              </a:ext>
            </a:extLst>
          </p:cNvPr>
          <p:cNvSpPr>
            <a:spLocks noGrp="1"/>
          </p:cNvSpPr>
          <p:nvPr>
            <p:ph idx="1"/>
          </p:nvPr>
        </p:nvSpPr>
        <p:spPr/>
        <p:txBody>
          <a:bodyPr/>
          <a:lstStyle/>
          <a:p>
            <a:pPr marL="0" indent="0">
              <a:buNone/>
            </a:pPr>
            <a:r>
              <a:rPr lang="en-US" dirty="0"/>
              <a:t>Discuss steps you took to analyze the data and answer your  question</a:t>
            </a:r>
          </a:p>
        </p:txBody>
      </p:sp>
    </p:spTree>
    <p:extLst>
      <p:ext uri="{BB962C8B-B14F-4D97-AF65-F5344CB8AC3E}">
        <p14:creationId xmlns:p14="http://schemas.microsoft.com/office/powerpoint/2010/main" val="12391778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Shape 25">
            <a:extLst>
              <a:ext uri="{FF2B5EF4-FFF2-40B4-BE49-F238E27FC236}">
                <a16:creationId xmlns:a16="http://schemas.microsoft.com/office/drawing/2014/main" id="{A6EF5A53-0A64-4CA5-B9C7-1CB97CB5CF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57843" y="6244836"/>
            <a:ext cx="4034156" cy="613164"/>
          </a:xfrm>
          <a:custGeom>
            <a:avLst/>
            <a:gdLst>
              <a:gd name="connsiteX0" fmla="*/ 1479137 w 4034156"/>
              <a:gd name="connsiteY0" fmla="*/ 230 h 613164"/>
              <a:gd name="connsiteX1" fmla="*/ 3482844 w 4034156"/>
              <a:gd name="connsiteY1" fmla="*/ 298555 h 613164"/>
              <a:gd name="connsiteX2" fmla="*/ 3831590 w 4034156"/>
              <a:gd name="connsiteY2" fmla="*/ 425010 h 613164"/>
              <a:gd name="connsiteX3" fmla="*/ 4034156 w 4034156"/>
              <a:gd name="connsiteY3" fmla="*/ 494088 h 613164"/>
              <a:gd name="connsiteX4" fmla="*/ 4034156 w 4034156"/>
              <a:gd name="connsiteY4" fmla="*/ 613164 h 613164"/>
              <a:gd name="connsiteX5" fmla="*/ 0 w 4034156"/>
              <a:gd name="connsiteY5" fmla="*/ 613164 h 613164"/>
              <a:gd name="connsiteX6" fmla="*/ 54792 w 4034156"/>
              <a:gd name="connsiteY6" fmla="*/ 512415 h 613164"/>
              <a:gd name="connsiteX7" fmla="*/ 168327 w 4034156"/>
              <a:gd name="connsiteY7" fmla="*/ 366637 h 613164"/>
              <a:gd name="connsiteX8" fmla="*/ 1192562 w 4034156"/>
              <a:gd name="connsiteY8" fmla="*/ 1522 h 613164"/>
              <a:gd name="connsiteX9" fmla="*/ 1479137 w 4034156"/>
              <a:gd name="connsiteY9" fmla="*/ 230 h 613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34156" h="613164">
                <a:moveTo>
                  <a:pt x="1479137" y="230"/>
                </a:moveTo>
                <a:cubicBezTo>
                  <a:pt x="2152575" y="4287"/>
                  <a:pt x="2854487" y="63583"/>
                  <a:pt x="3482844" y="298555"/>
                </a:cubicBezTo>
                <a:cubicBezTo>
                  <a:pt x="3599338" y="342114"/>
                  <a:pt x="3715540" y="384216"/>
                  <a:pt x="3831590" y="425010"/>
                </a:cubicBezTo>
                <a:lnTo>
                  <a:pt x="4034156" y="494088"/>
                </a:lnTo>
                <a:lnTo>
                  <a:pt x="4034156" y="613164"/>
                </a:lnTo>
                <a:lnTo>
                  <a:pt x="0" y="613164"/>
                </a:lnTo>
                <a:lnTo>
                  <a:pt x="54792" y="512415"/>
                </a:lnTo>
                <a:cubicBezTo>
                  <a:pt x="88888" y="459433"/>
                  <a:pt x="126502" y="410480"/>
                  <a:pt x="168327" y="366637"/>
                </a:cubicBezTo>
                <a:cubicBezTo>
                  <a:pt x="428292" y="94062"/>
                  <a:pt x="821899" y="6565"/>
                  <a:pt x="1192562" y="1522"/>
                </a:cubicBezTo>
                <a:cubicBezTo>
                  <a:pt x="1287308" y="198"/>
                  <a:pt x="1382932" y="-349"/>
                  <a:pt x="1479137" y="23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prstClr val="white"/>
              </a:solidFill>
              <a:effectLst/>
              <a:uLnTx/>
              <a:uFillTx/>
              <a:latin typeface="Avenir Next LT Pro" panose="020B0504020202020204" pitchFamily="34" charset="0"/>
              <a:ea typeface="+mn-ea"/>
              <a:cs typeface="+mn-cs"/>
            </a:endParaRPr>
          </a:p>
        </p:txBody>
      </p:sp>
      <p:sp>
        <p:nvSpPr>
          <p:cNvPr id="28" name="Freeform: Shape 27">
            <a:extLst>
              <a:ext uri="{FF2B5EF4-FFF2-40B4-BE49-F238E27FC236}">
                <a16:creationId xmlns:a16="http://schemas.microsoft.com/office/drawing/2014/main" id="{34ABFBEA-4EB0-4D02-A2C0-1733CD3D6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88126"/>
            <a:ext cx="448491" cy="1634252"/>
          </a:xfrm>
          <a:custGeom>
            <a:avLst/>
            <a:gdLst>
              <a:gd name="connsiteX0" fmla="*/ 0 w 448491"/>
              <a:gd name="connsiteY0" fmla="*/ 0 h 1634252"/>
              <a:gd name="connsiteX1" fmla="*/ 12983 w 448491"/>
              <a:gd name="connsiteY1" fmla="*/ 10508 h 1634252"/>
              <a:gd name="connsiteX2" fmla="*/ 441611 w 448491"/>
              <a:gd name="connsiteY2" fmla="*/ 863751 h 1634252"/>
              <a:gd name="connsiteX3" fmla="*/ 251011 w 448491"/>
              <a:gd name="connsiteY3" fmla="*/ 1302895 h 1634252"/>
              <a:gd name="connsiteX4" fmla="*/ 74605 w 448491"/>
              <a:gd name="connsiteY4" fmla="*/ 1543249 h 1634252"/>
              <a:gd name="connsiteX5" fmla="*/ 0 w 448491"/>
              <a:gd name="connsiteY5" fmla="*/ 1634252 h 1634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8491" h="1634252">
                <a:moveTo>
                  <a:pt x="0" y="0"/>
                </a:moveTo>
                <a:lnTo>
                  <a:pt x="12983" y="10508"/>
                </a:lnTo>
                <a:cubicBezTo>
                  <a:pt x="278410" y="241022"/>
                  <a:pt x="489787" y="530267"/>
                  <a:pt x="441611" y="863751"/>
                </a:cubicBezTo>
                <a:cubicBezTo>
                  <a:pt x="418542" y="1022632"/>
                  <a:pt x="337007" y="1166302"/>
                  <a:pt x="251011" y="1302895"/>
                </a:cubicBezTo>
                <a:cubicBezTo>
                  <a:pt x="215138" y="1359902"/>
                  <a:pt x="154723" y="1442480"/>
                  <a:pt x="74605" y="1543249"/>
                </a:cubicBezTo>
                <a:lnTo>
                  <a:pt x="0" y="163425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prstClr val="white"/>
              </a:solidFill>
              <a:latin typeface="Avenir Next LT Pro" panose="020B0504020202020204" pitchFamily="34" charset="0"/>
            </a:endParaRPr>
          </a:p>
        </p:txBody>
      </p:sp>
      <p:sp>
        <p:nvSpPr>
          <p:cNvPr id="30" name="Freeform: Shape 29">
            <a:extLst>
              <a:ext uri="{FF2B5EF4-FFF2-40B4-BE49-F238E27FC236}">
                <a16:creationId xmlns:a16="http://schemas.microsoft.com/office/drawing/2014/main" id="{19E083F6-57F4-487B-A766-EA0462B1EE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09459" y="6144069"/>
            <a:ext cx="4418271" cy="718159"/>
          </a:xfrm>
          <a:custGeom>
            <a:avLst/>
            <a:gdLst>
              <a:gd name="connsiteX0" fmla="*/ 1421452 w 4590626"/>
              <a:gd name="connsiteY0" fmla="*/ 0 h 713930"/>
              <a:gd name="connsiteX1" fmla="*/ 3247781 w 4590626"/>
              <a:gd name="connsiteY1" fmla="*/ 271915 h 713930"/>
              <a:gd name="connsiteX2" fmla="*/ 4517331 w 4590626"/>
              <a:gd name="connsiteY2" fmla="*/ 693394 h 713930"/>
              <a:gd name="connsiteX3" fmla="*/ 4590626 w 4590626"/>
              <a:gd name="connsiteY3" fmla="*/ 713930 h 713930"/>
              <a:gd name="connsiteX4" fmla="*/ 0 w 4590626"/>
              <a:gd name="connsiteY4" fmla="*/ 713930 h 713930"/>
              <a:gd name="connsiteX5" fmla="*/ 2854 w 4590626"/>
              <a:gd name="connsiteY5" fmla="*/ 705624 h 713930"/>
              <a:gd name="connsiteX6" fmla="*/ 226680 w 4590626"/>
              <a:gd name="connsiteY6" fmla="*/ 333970 h 713930"/>
              <a:gd name="connsiteX7" fmla="*/ 1160245 w 4590626"/>
              <a:gd name="connsiteY7" fmla="*/ 1178 h 713930"/>
              <a:gd name="connsiteX8" fmla="*/ 1421452 w 4590626"/>
              <a:gd name="connsiteY8" fmla="*/ 0 h 713930"/>
              <a:gd name="connsiteX0" fmla="*/ 1421452 w 4517331"/>
              <a:gd name="connsiteY0" fmla="*/ 0 h 713930"/>
              <a:gd name="connsiteX1" fmla="*/ 3247781 w 4517331"/>
              <a:gd name="connsiteY1" fmla="*/ 271915 h 713930"/>
              <a:gd name="connsiteX2" fmla="*/ 4517331 w 4517331"/>
              <a:gd name="connsiteY2" fmla="*/ 693394 h 713930"/>
              <a:gd name="connsiteX3" fmla="*/ 0 w 4517331"/>
              <a:gd name="connsiteY3" fmla="*/ 713930 h 713930"/>
              <a:gd name="connsiteX4" fmla="*/ 2854 w 4517331"/>
              <a:gd name="connsiteY4" fmla="*/ 705624 h 713930"/>
              <a:gd name="connsiteX5" fmla="*/ 226680 w 4517331"/>
              <a:gd name="connsiteY5" fmla="*/ 333970 h 713930"/>
              <a:gd name="connsiteX6" fmla="*/ 1160245 w 4517331"/>
              <a:gd name="connsiteY6" fmla="*/ 1178 h 713930"/>
              <a:gd name="connsiteX7" fmla="*/ 1421452 w 4517331"/>
              <a:gd name="connsiteY7" fmla="*/ 0 h 713930"/>
              <a:gd name="connsiteX0" fmla="*/ 0 w 4608771"/>
              <a:gd name="connsiteY0" fmla="*/ 713930 h 784834"/>
              <a:gd name="connsiteX1" fmla="*/ 2854 w 4608771"/>
              <a:gd name="connsiteY1" fmla="*/ 705624 h 784834"/>
              <a:gd name="connsiteX2" fmla="*/ 226680 w 4608771"/>
              <a:gd name="connsiteY2" fmla="*/ 333970 h 784834"/>
              <a:gd name="connsiteX3" fmla="*/ 1160245 w 4608771"/>
              <a:gd name="connsiteY3" fmla="*/ 1178 h 784834"/>
              <a:gd name="connsiteX4" fmla="*/ 1421452 w 4608771"/>
              <a:gd name="connsiteY4" fmla="*/ 0 h 784834"/>
              <a:gd name="connsiteX5" fmla="*/ 3247781 w 4608771"/>
              <a:gd name="connsiteY5" fmla="*/ 271915 h 784834"/>
              <a:gd name="connsiteX6" fmla="*/ 4608771 w 4608771"/>
              <a:gd name="connsiteY6" fmla="*/ 784834 h 784834"/>
              <a:gd name="connsiteX0" fmla="*/ 0 w 4418271"/>
              <a:gd name="connsiteY0" fmla="*/ 713930 h 718159"/>
              <a:gd name="connsiteX1" fmla="*/ 2854 w 4418271"/>
              <a:gd name="connsiteY1" fmla="*/ 705624 h 718159"/>
              <a:gd name="connsiteX2" fmla="*/ 226680 w 4418271"/>
              <a:gd name="connsiteY2" fmla="*/ 333970 h 718159"/>
              <a:gd name="connsiteX3" fmla="*/ 1160245 w 4418271"/>
              <a:gd name="connsiteY3" fmla="*/ 1178 h 718159"/>
              <a:gd name="connsiteX4" fmla="*/ 1421452 w 4418271"/>
              <a:gd name="connsiteY4" fmla="*/ 0 h 718159"/>
              <a:gd name="connsiteX5" fmla="*/ 3247781 w 4418271"/>
              <a:gd name="connsiteY5" fmla="*/ 271915 h 718159"/>
              <a:gd name="connsiteX6" fmla="*/ 4418271 w 4418271"/>
              <a:gd name="connsiteY6" fmla="*/ 718159 h 718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8271" h="718159">
                <a:moveTo>
                  <a:pt x="0" y="713930"/>
                </a:moveTo>
                <a:lnTo>
                  <a:pt x="2854" y="705624"/>
                </a:lnTo>
                <a:cubicBezTo>
                  <a:pt x="60059" y="562888"/>
                  <a:pt x="131373" y="433874"/>
                  <a:pt x="226680" y="333970"/>
                </a:cubicBezTo>
                <a:cubicBezTo>
                  <a:pt x="463632" y="85526"/>
                  <a:pt x="822395" y="5774"/>
                  <a:pt x="1160245" y="1178"/>
                </a:cubicBezTo>
                <a:lnTo>
                  <a:pt x="1421452" y="0"/>
                </a:lnTo>
                <a:cubicBezTo>
                  <a:pt x="2035274" y="3698"/>
                  <a:pt x="2748311" y="152222"/>
                  <a:pt x="3247781" y="271915"/>
                </a:cubicBezTo>
                <a:cubicBezTo>
                  <a:pt x="3747251" y="391608"/>
                  <a:pt x="3902480" y="501606"/>
                  <a:pt x="4418271" y="718159"/>
                </a:cubicBezTo>
              </a:path>
            </a:pathLst>
          </a:cu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useBgFill="1">
        <p:nvSpPr>
          <p:cNvPr id="32" name="Rectangle 31">
            <a:extLst>
              <a:ext uri="{FF2B5EF4-FFF2-40B4-BE49-F238E27FC236}">
                <a16:creationId xmlns:a16="http://schemas.microsoft.com/office/drawing/2014/main" id="{7A18C9FB-EC4C-4DAE-8F7D-C6E5AF6079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1">
            <a:extLst>
              <a:ext uri="{FF2B5EF4-FFF2-40B4-BE49-F238E27FC236}">
                <a16:creationId xmlns:a16="http://schemas.microsoft.com/office/drawing/2014/main" id="{B55AD351-D88E-4E8E-8C98-14EF8EC308C8}"/>
              </a:ext>
            </a:extLst>
          </p:cNvPr>
          <p:cNvSpPr>
            <a:spLocks noGrp="1"/>
          </p:cNvSpPr>
          <p:nvPr>
            <p:ph type="title"/>
          </p:nvPr>
        </p:nvSpPr>
        <p:spPr>
          <a:xfrm>
            <a:off x="762000" y="762000"/>
            <a:ext cx="3810000" cy="3048000"/>
          </a:xfrm>
        </p:spPr>
        <p:txBody>
          <a:bodyPr vert="horz" lIns="91440" tIns="45720" rIns="91440" bIns="45720" rtlCol="0" anchor="b">
            <a:normAutofit/>
          </a:bodyPr>
          <a:lstStyle/>
          <a:p>
            <a:r>
              <a:rPr lang="en-US" kern="1200">
                <a:solidFill>
                  <a:schemeClr val="tx1"/>
                </a:solidFill>
                <a:latin typeface="+mj-lt"/>
                <a:ea typeface="+mj-ea"/>
                <a:cs typeface="+mj-cs"/>
              </a:rPr>
              <a:t>Recurring Plot Themes</a:t>
            </a:r>
          </a:p>
        </p:txBody>
      </p:sp>
      <p:sp>
        <p:nvSpPr>
          <p:cNvPr id="34" name="Freeform: Shape 33">
            <a:extLst>
              <a:ext uri="{FF2B5EF4-FFF2-40B4-BE49-F238E27FC236}">
                <a16:creationId xmlns:a16="http://schemas.microsoft.com/office/drawing/2014/main" id="{F798D3DD-23B7-41EE-9021-C8F9A8E2C1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0653162" y="-776838"/>
            <a:ext cx="762001"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prstClr val="white"/>
              </a:solidFill>
              <a:latin typeface="Avenir Next LT Pro" panose="020B0504020202020204" pitchFamily="34" charset="0"/>
            </a:endParaRPr>
          </a:p>
        </p:txBody>
      </p:sp>
      <p:grpSp>
        <p:nvGrpSpPr>
          <p:cNvPr id="44" name="Group 35">
            <a:extLst>
              <a:ext uri="{FF2B5EF4-FFF2-40B4-BE49-F238E27FC236}">
                <a16:creationId xmlns:a16="http://schemas.microsoft.com/office/drawing/2014/main" id="{2C072688-BFC7-4FE8-A45E-B3C63CBB963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 y="5829359"/>
            <a:ext cx="4333875" cy="1028642"/>
            <a:chOff x="7153921" y="5829359"/>
            <a:chExt cx="5038079" cy="1028642"/>
          </a:xfrm>
        </p:grpSpPr>
        <p:sp>
          <p:nvSpPr>
            <p:cNvPr id="45" name="Freeform: Shape 36">
              <a:extLst>
                <a:ext uri="{FF2B5EF4-FFF2-40B4-BE49-F238E27FC236}">
                  <a16:creationId xmlns:a16="http://schemas.microsoft.com/office/drawing/2014/main" id="{F3002ED9-43C6-4BA8-8941-9AFCB04E4D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63906" y="5913098"/>
              <a:ext cx="4228094" cy="944903"/>
            </a:xfrm>
            <a:custGeom>
              <a:avLst/>
              <a:gdLst>
                <a:gd name="connsiteX0" fmla="*/ 1673074 w 4228094"/>
                <a:gd name="connsiteY0" fmla="*/ 230 h 1137038"/>
                <a:gd name="connsiteX1" fmla="*/ 3676781 w 4228094"/>
                <a:gd name="connsiteY1" fmla="*/ 298555 h 1137038"/>
                <a:gd name="connsiteX2" fmla="*/ 4025527 w 4228094"/>
                <a:gd name="connsiteY2" fmla="*/ 425010 h 1137038"/>
                <a:gd name="connsiteX3" fmla="*/ 4228094 w 4228094"/>
                <a:gd name="connsiteY3" fmla="*/ 494088 h 1137038"/>
                <a:gd name="connsiteX4" fmla="*/ 4228094 w 4228094"/>
                <a:gd name="connsiteY4" fmla="*/ 1137038 h 1137038"/>
                <a:gd name="connsiteX5" fmla="*/ 0 w 4228094"/>
                <a:gd name="connsiteY5" fmla="*/ 1137038 h 1137038"/>
                <a:gd name="connsiteX6" fmla="*/ 18109 w 4228094"/>
                <a:gd name="connsiteY6" fmla="*/ 1068877 h 1137038"/>
                <a:gd name="connsiteX7" fmla="*/ 362264 w 4228094"/>
                <a:gd name="connsiteY7" fmla="*/ 366637 h 1137038"/>
                <a:gd name="connsiteX8" fmla="*/ 1386499 w 4228094"/>
                <a:gd name="connsiteY8" fmla="*/ 1522 h 1137038"/>
                <a:gd name="connsiteX9" fmla="*/ 1673074 w 4228094"/>
                <a:gd name="connsiteY9" fmla="*/ 230 h 1137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28094" h="1137038">
                  <a:moveTo>
                    <a:pt x="1673074" y="230"/>
                  </a:moveTo>
                  <a:cubicBezTo>
                    <a:pt x="2346512" y="4287"/>
                    <a:pt x="3048424" y="63583"/>
                    <a:pt x="3676781" y="298555"/>
                  </a:cubicBezTo>
                  <a:cubicBezTo>
                    <a:pt x="3793275" y="342114"/>
                    <a:pt x="3909477" y="384216"/>
                    <a:pt x="4025527" y="425010"/>
                  </a:cubicBezTo>
                  <a:lnTo>
                    <a:pt x="4228094" y="494088"/>
                  </a:lnTo>
                  <a:lnTo>
                    <a:pt x="4228094" y="1137038"/>
                  </a:lnTo>
                  <a:lnTo>
                    <a:pt x="0" y="1137038"/>
                  </a:lnTo>
                  <a:lnTo>
                    <a:pt x="18109" y="1068877"/>
                  </a:lnTo>
                  <a:cubicBezTo>
                    <a:pt x="95047" y="799139"/>
                    <a:pt x="194962" y="542008"/>
                    <a:pt x="362264" y="366637"/>
                  </a:cubicBezTo>
                  <a:cubicBezTo>
                    <a:pt x="622229" y="94062"/>
                    <a:pt x="1015836" y="6565"/>
                    <a:pt x="1386499" y="1522"/>
                  </a:cubicBezTo>
                  <a:cubicBezTo>
                    <a:pt x="1481245" y="198"/>
                    <a:pt x="1576869" y="-349"/>
                    <a:pt x="1673074" y="23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500">
                <a:solidFill>
                  <a:schemeClr val="bg1"/>
                </a:solidFill>
                <a:latin typeface="Avenir Next LT Pro" panose="020B0504020202020204" pitchFamily="34" charset="0"/>
              </a:endParaRPr>
            </a:p>
          </p:txBody>
        </p:sp>
        <p:sp>
          <p:nvSpPr>
            <p:cNvPr id="46" name="Freeform: Shape 37">
              <a:extLst>
                <a:ext uri="{FF2B5EF4-FFF2-40B4-BE49-F238E27FC236}">
                  <a16:creationId xmlns:a16="http://schemas.microsoft.com/office/drawing/2014/main" id="{4EB09750-C9B1-40CE-AB9B-FEB308A1F3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153921" y="5829359"/>
              <a:ext cx="5038078" cy="1028642"/>
            </a:xfrm>
            <a:custGeom>
              <a:avLst/>
              <a:gdLst>
                <a:gd name="connsiteX0" fmla="*/ 1576991 w 5038078"/>
                <a:gd name="connsiteY0" fmla="*/ 210 h 1238015"/>
                <a:gd name="connsiteX1" fmla="*/ 3403320 w 5038078"/>
                <a:gd name="connsiteY1" fmla="*/ 272125 h 1238015"/>
                <a:gd name="connsiteX2" fmla="*/ 4672870 w 5038078"/>
                <a:gd name="connsiteY2" fmla="*/ 693604 h 1238015"/>
                <a:gd name="connsiteX3" fmla="*/ 5038078 w 5038078"/>
                <a:gd name="connsiteY3" fmla="*/ 795929 h 1238015"/>
                <a:gd name="connsiteX4" fmla="*/ 5038078 w 5038078"/>
                <a:gd name="connsiteY4" fmla="*/ 1238015 h 1238015"/>
                <a:gd name="connsiteX5" fmla="*/ 0 w 5038078"/>
                <a:gd name="connsiteY5" fmla="*/ 1238015 h 1238015"/>
                <a:gd name="connsiteX6" fmla="*/ 19230 w 5038078"/>
                <a:gd name="connsiteY6" fmla="*/ 1159819 h 1238015"/>
                <a:gd name="connsiteX7" fmla="*/ 382219 w 5038078"/>
                <a:gd name="connsiteY7" fmla="*/ 334180 h 1238015"/>
                <a:gd name="connsiteX8" fmla="*/ 1315784 w 5038078"/>
                <a:gd name="connsiteY8" fmla="*/ 1388 h 1238015"/>
                <a:gd name="connsiteX9" fmla="*/ 1576991 w 5038078"/>
                <a:gd name="connsiteY9" fmla="*/ 210 h 1238015"/>
                <a:gd name="connsiteX0" fmla="*/ 0 w 5129518"/>
                <a:gd name="connsiteY0" fmla="*/ 1237805 h 1329245"/>
                <a:gd name="connsiteX1" fmla="*/ 19230 w 5129518"/>
                <a:gd name="connsiteY1" fmla="*/ 1159609 h 1329245"/>
                <a:gd name="connsiteX2" fmla="*/ 382219 w 5129518"/>
                <a:gd name="connsiteY2" fmla="*/ 333970 h 1329245"/>
                <a:gd name="connsiteX3" fmla="*/ 1315784 w 5129518"/>
                <a:gd name="connsiteY3" fmla="*/ 1178 h 1329245"/>
                <a:gd name="connsiteX4" fmla="*/ 1576991 w 5129518"/>
                <a:gd name="connsiteY4" fmla="*/ 0 h 1329245"/>
                <a:gd name="connsiteX5" fmla="*/ 3403320 w 5129518"/>
                <a:gd name="connsiteY5" fmla="*/ 271915 h 1329245"/>
                <a:gd name="connsiteX6" fmla="*/ 4672870 w 5129518"/>
                <a:gd name="connsiteY6" fmla="*/ 693394 h 1329245"/>
                <a:gd name="connsiteX7" fmla="*/ 5038078 w 5129518"/>
                <a:gd name="connsiteY7" fmla="*/ 795719 h 1329245"/>
                <a:gd name="connsiteX8" fmla="*/ 5129518 w 5129518"/>
                <a:gd name="connsiteY8" fmla="*/ 1329245 h 1329245"/>
                <a:gd name="connsiteX0" fmla="*/ 0 w 5129518"/>
                <a:gd name="connsiteY0" fmla="*/ 1237805 h 1329245"/>
                <a:gd name="connsiteX1" fmla="*/ 19230 w 5129518"/>
                <a:gd name="connsiteY1" fmla="*/ 1159609 h 1329245"/>
                <a:gd name="connsiteX2" fmla="*/ 382219 w 5129518"/>
                <a:gd name="connsiteY2" fmla="*/ 333970 h 1329245"/>
                <a:gd name="connsiteX3" fmla="*/ 1315784 w 5129518"/>
                <a:gd name="connsiteY3" fmla="*/ 1178 h 1329245"/>
                <a:gd name="connsiteX4" fmla="*/ 1576991 w 5129518"/>
                <a:gd name="connsiteY4" fmla="*/ 0 h 1329245"/>
                <a:gd name="connsiteX5" fmla="*/ 3403320 w 5129518"/>
                <a:gd name="connsiteY5" fmla="*/ 271915 h 1329245"/>
                <a:gd name="connsiteX6" fmla="*/ 4672870 w 5129518"/>
                <a:gd name="connsiteY6" fmla="*/ 693394 h 1329245"/>
                <a:gd name="connsiteX7" fmla="*/ 5038078 w 5129518"/>
                <a:gd name="connsiteY7" fmla="*/ 795719 h 1329245"/>
                <a:gd name="connsiteX8" fmla="*/ 5129518 w 5129518"/>
                <a:gd name="connsiteY8" fmla="*/ 1329245 h 1329245"/>
                <a:gd name="connsiteX0" fmla="*/ 0 w 5049689"/>
                <a:gd name="connsiteY0" fmla="*/ 1237805 h 1423588"/>
                <a:gd name="connsiteX1" fmla="*/ 19230 w 5049689"/>
                <a:gd name="connsiteY1" fmla="*/ 1159609 h 1423588"/>
                <a:gd name="connsiteX2" fmla="*/ 382219 w 5049689"/>
                <a:gd name="connsiteY2" fmla="*/ 333970 h 1423588"/>
                <a:gd name="connsiteX3" fmla="*/ 1315784 w 5049689"/>
                <a:gd name="connsiteY3" fmla="*/ 1178 h 1423588"/>
                <a:gd name="connsiteX4" fmla="*/ 1576991 w 5049689"/>
                <a:gd name="connsiteY4" fmla="*/ 0 h 1423588"/>
                <a:gd name="connsiteX5" fmla="*/ 3403320 w 5049689"/>
                <a:gd name="connsiteY5" fmla="*/ 271915 h 1423588"/>
                <a:gd name="connsiteX6" fmla="*/ 4672870 w 5049689"/>
                <a:gd name="connsiteY6" fmla="*/ 693394 h 1423588"/>
                <a:gd name="connsiteX7" fmla="*/ 5038078 w 5049689"/>
                <a:gd name="connsiteY7" fmla="*/ 795719 h 1423588"/>
                <a:gd name="connsiteX8" fmla="*/ 5049689 w 5049689"/>
                <a:gd name="connsiteY8" fmla="*/ 1423588 h 1423588"/>
                <a:gd name="connsiteX0" fmla="*/ 0 w 5038078"/>
                <a:gd name="connsiteY0" fmla="*/ 1237805 h 1237805"/>
                <a:gd name="connsiteX1" fmla="*/ 19230 w 5038078"/>
                <a:gd name="connsiteY1" fmla="*/ 1159609 h 1237805"/>
                <a:gd name="connsiteX2" fmla="*/ 382219 w 5038078"/>
                <a:gd name="connsiteY2" fmla="*/ 333970 h 1237805"/>
                <a:gd name="connsiteX3" fmla="*/ 1315784 w 5038078"/>
                <a:gd name="connsiteY3" fmla="*/ 1178 h 1237805"/>
                <a:gd name="connsiteX4" fmla="*/ 1576991 w 5038078"/>
                <a:gd name="connsiteY4" fmla="*/ 0 h 1237805"/>
                <a:gd name="connsiteX5" fmla="*/ 3403320 w 5038078"/>
                <a:gd name="connsiteY5" fmla="*/ 271915 h 1237805"/>
                <a:gd name="connsiteX6" fmla="*/ 4672870 w 5038078"/>
                <a:gd name="connsiteY6" fmla="*/ 693394 h 1237805"/>
                <a:gd name="connsiteX7" fmla="*/ 5038078 w 5038078"/>
                <a:gd name="connsiteY7" fmla="*/ 795719 h 1237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38078" h="1237805">
                  <a:moveTo>
                    <a:pt x="0" y="1237805"/>
                  </a:moveTo>
                  <a:lnTo>
                    <a:pt x="19230" y="1159609"/>
                  </a:lnTo>
                  <a:cubicBezTo>
                    <a:pt x="96961" y="850027"/>
                    <a:pt x="191605" y="533778"/>
                    <a:pt x="382219" y="333970"/>
                  </a:cubicBezTo>
                  <a:cubicBezTo>
                    <a:pt x="619171" y="85526"/>
                    <a:pt x="977934" y="5774"/>
                    <a:pt x="1315784" y="1178"/>
                  </a:cubicBezTo>
                  <a:lnTo>
                    <a:pt x="1576991" y="0"/>
                  </a:lnTo>
                  <a:cubicBezTo>
                    <a:pt x="2190813" y="3698"/>
                    <a:pt x="2830589" y="57744"/>
                    <a:pt x="3403320" y="271915"/>
                  </a:cubicBezTo>
                  <a:cubicBezTo>
                    <a:pt x="3828046" y="430728"/>
                    <a:pt x="4248519" y="568281"/>
                    <a:pt x="4672870" y="693394"/>
                  </a:cubicBezTo>
                  <a:lnTo>
                    <a:pt x="5038078" y="795719"/>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Avenir Next LT Pro Light"/>
              </a:endParaRPr>
            </a:p>
          </p:txBody>
        </p:sp>
      </p:grpSp>
      <p:pic>
        <p:nvPicPr>
          <p:cNvPr id="7" name="Picture 6" descr="A picture containing text, newspaper&#10;&#10;Description automatically generated">
            <a:extLst>
              <a:ext uri="{FF2B5EF4-FFF2-40B4-BE49-F238E27FC236}">
                <a16:creationId xmlns:a16="http://schemas.microsoft.com/office/drawing/2014/main" id="{BBBA117A-D39C-4E02-956B-CABCE073AD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33488" y="903093"/>
            <a:ext cx="5981700" cy="5648325"/>
          </a:xfrm>
          <a:prstGeom prst="rect">
            <a:avLst/>
          </a:prstGeom>
        </p:spPr>
      </p:pic>
    </p:spTree>
    <p:extLst>
      <p:ext uri="{BB962C8B-B14F-4D97-AF65-F5344CB8AC3E}">
        <p14:creationId xmlns:p14="http://schemas.microsoft.com/office/powerpoint/2010/main" val="19767263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26809-1722-4B17-8E80-8A076B0BC005}"/>
              </a:ext>
            </a:extLst>
          </p:cNvPr>
          <p:cNvSpPr>
            <a:spLocks noGrp="1"/>
          </p:cNvSpPr>
          <p:nvPr>
            <p:ph type="title"/>
          </p:nvPr>
        </p:nvSpPr>
        <p:spPr>
          <a:xfrm>
            <a:off x="762000" y="295275"/>
            <a:ext cx="10668000" cy="1524000"/>
          </a:xfrm>
        </p:spPr>
        <p:txBody>
          <a:bodyPr>
            <a:normAutofit fontScale="90000"/>
          </a:bodyPr>
          <a:lstStyle/>
          <a:p>
            <a:r>
              <a:rPr lang="en-US" dirty="0"/>
              <a:t>2. What actors and films returned the highest total worldwide gross movie sales?</a:t>
            </a:r>
          </a:p>
        </p:txBody>
      </p:sp>
      <p:sp>
        <p:nvSpPr>
          <p:cNvPr id="3" name="Content Placeholder 2">
            <a:extLst>
              <a:ext uri="{FF2B5EF4-FFF2-40B4-BE49-F238E27FC236}">
                <a16:creationId xmlns:a16="http://schemas.microsoft.com/office/drawing/2014/main" id="{1EFACE7F-580D-4BD5-A057-83687F5C7482}"/>
              </a:ext>
            </a:extLst>
          </p:cNvPr>
          <p:cNvSpPr>
            <a:spLocks noGrp="1"/>
          </p:cNvSpPr>
          <p:nvPr>
            <p:ph idx="1"/>
          </p:nvPr>
        </p:nvSpPr>
        <p:spPr>
          <a:xfrm>
            <a:off x="762000" y="1819275"/>
            <a:ext cx="10668000" cy="4819649"/>
          </a:xfrm>
        </p:spPr>
        <p:txBody>
          <a:bodyPr>
            <a:normAutofit fontScale="62500" lnSpcReduction="20000"/>
          </a:bodyPr>
          <a:lstStyle/>
          <a:p>
            <a:r>
              <a:rPr lang="en-US" dirty="0"/>
              <a:t>Top 10 actors based on average gross sales per movie, played in at least 2 movies</a:t>
            </a:r>
          </a:p>
          <a:p>
            <a:r>
              <a:rPr lang="en-US" dirty="0"/>
              <a:t>1. Zoe Saldana</a:t>
            </a:r>
          </a:p>
          <a:p>
            <a:r>
              <a:rPr lang="en-US" dirty="0"/>
              <a:t>Average worldwide gross: $1.3B</a:t>
            </a:r>
          </a:p>
          <a:p>
            <a:r>
              <a:rPr lang="en-US" dirty="0"/>
              <a:t>2. Michael Gambon</a:t>
            </a:r>
          </a:p>
          <a:p>
            <a:r>
              <a:rPr lang="en-US" dirty="0"/>
              <a:t>Average worldwide gross: $1.1B</a:t>
            </a:r>
          </a:p>
          <a:p>
            <a:r>
              <a:rPr lang="en-US" dirty="0"/>
              <a:t>3. Christian Bale: played in The Dark Knight and The Dark Knight Rises</a:t>
            </a:r>
          </a:p>
          <a:p>
            <a:r>
              <a:rPr lang="en-US" dirty="0"/>
              <a:t>Average worldwide gross: $ 1.0B</a:t>
            </a:r>
          </a:p>
          <a:p>
            <a:r>
              <a:rPr lang="en-US" dirty="0"/>
              <a:t>4. Johnny Depp played in 2 Pirates of the Caribbean </a:t>
            </a:r>
          </a:p>
          <a:p>
            <a:r>
              <a:rPr lang="en-US" dirty="0"/>
              <a:t>Average worldwide gross: $1.0B</a:t>
            </a:r>
          </a:p>
          <a:p>
            <a:r>
              <a:rPr lang="en-US" dirty="0"/>
              <a:t>The rest of the top 10 actors came from 2 movie franchises</a:t>
            </a:r>
          </a:p>
          <a:p>
            <a:r>
              <a:rPr lang="en-US" dirty="0"/>
              <a:t>Transformers and The Hobbit</a:t>
            </a:r>
          </a:p>
          <a:p>
            <a:pPr marL="0" indent="0">
              <a:buNone/>
            </a:pPr>
            <a:endParaRPr lang="en-US" dirty="0"/>
          </a:p>
        </p:txBody>
      </p:sp>
    </p:spTree>
    <p:extLst>
      <p:ext uri="{BB962C8B-B14F-4D97-AF65-F5344CB8AC3E}">
        <p14:creationId xmlns:p14="http://schemas.microsoft.com/office/powerpoint/2010/main" val="14025923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2C3E98-550B-41DA-AF2C-B79253A9F01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F4CBF3A-FF5B-43B0-8764-9A40223496A2}"/>
              </a:ext>
            </a:extLst>
          </p:cNvPr>
          <p:cNvSpPr>
            <a:spLocks noGrp="1"/>
          </p:cNvSpPr>
          <p:nvPr>
            <p:ph idx="1"/>
          </p:nvPr>
        </p:nvSpPr>
        <p:spPr/>
        <p:txBody>
          <a:bodyPr/>
          <a:lstStyle/>
          <a:p>
            <a:endParaRPr lang="en-US"/>
          </a:p>
        </p:txBody>
      </p:sp>
      <p:pic>
        <p:nvPicPr>
          <p:cNvPr id="5" name="Picture 4" descr="jerry maguire GIF by Jerology">
            <a:extLst>
              <a:ext uri="{FF2B5EF4-FFF2-40B4-BE49-F238E27FC236}">
                <a16:creationId xmlns:a16="http://schemas.microsoft.com/office/drawing/2014/main" id="{A2C40E5D-29CF-4266-954D-E8B77606229C}"/>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762000" y="753916"/>
            <a:ext cx="10640910" cy="53420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8130057"/>
      </p:ext>
    </p:extLst>
  </p:cSld>
  <p:clrMapOvr>
    <a:masterClrMapping/>
  </p:clrMapOvr>
</p:sld>
</file>

<file path=ppt/theme/theme1.xml><?xml version="1.0" encoding="utf-8"?>
<a:theme xmlns:a="http://schemas.openxmlformats.org/drawingml/2006/main" name="PebbleVTI">
  <a:themeElements>
    <a:clrScheme name="Blush 3">
      <a:dk1>
        <a:sysClr val="windowText" lastClr="000000"/>
      </a:dk1>
      <a:lt1>
        <a:sysClr val="window" lastClr="FFFFFF"/>
      </a:lt1>
      <a:dk2>
        <a:srgbClr val="B15E4E"/>
      </a:dk2>
      <a:lt2>
        <a:srgbClr val="FFFFFF"/>
      </a:lt2>
      <a:accent1>
        <a:srgbClr val="C5B096"/>
      </a:accent1>
      <a:accent2>
        <a:srgbClr val="ECA855"/>
      </a:accent2>
      <a:accent3>
        <a:srgbClr val="9BBFB0"/>
      </a:accent3>
      <a:accent4>
        <a:srgbClr val="A9AEA7"/>
      </a:accent4>
      <a:accent5>
        <a:srgbClr val="6A787C"/>
      </a:accent5>
      <a:accent6>
        <a:srgbClr val="3B4345"/>
      </a:accent6>
      <a:hlink>
        <a:srgbClr val="ECA855"/>
      </a:hlink>
      <a:folHlink>
        <a:srgbClr val="6A392F"/>
      </a:folHlink>
    </a:clrScheme>
    <a:fontScheme name="Custom 4">
      <a:majorFont>
        <a:latin typeface="Sitka Subheading"/>
        <a:ea typeface=""/>
        <a:cs typeface=""/>
      </a:majorFont>
      <a:minorFont>
        <a:latin typeface="Avenir Next LT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ebbleVTI" id="{8B4DB91D-6BB4-4BA3-973A-733D3AF2680E}" vid="{9A19CF0D-2077-4BF4-BAA5-86934C336D59}"/>
    </a:ext>
  </a:extLst>
</a:theme>
</file>

<file path=docProps/app.xml><?xml version="1.0" encoding="utf-8"?>
<Properties xmlns="http://schemas.openxmlformats.org/officeDocument/2006/extended-properties" xmlns:vt="http://schemas.openxmlformats.org/officeDocument/2006/docPropsVTypes">
  <TotalTime>459</TotalTime>
  <Words>442</Words>
  <Application>Microsoft Office PowerPoint</Application>
  <PresentationFormat>Widescreen</PresentationFormat>
  <Paragraphs>50</Paragraphs>
  <Slides>20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Arial</vt:lpstr>
      <vt:lpstr>Avenir Next LT Pro</vt:lpstr>
      <vt:lpstr>Avenir Next LT Pro Light</vt:lpstr>
      <vt:lpstr>Sitka Subheading</vt:lpstr>
      <vt:lpstr>PebbleVTI</vt:lpstr>
      <vt:lpstr>Highest Grossing Movie Analysis (2008-2018)</vt:lpstr>
      <vt:lpstr>Core Hypothesis</vt:lpstr>
      <vt:lpstr>Results and Findings</vt:lpstr>
      <vt:lpstr>Data Cleanup &amp; Exploration</vt:lpstr>
      <vt:lpstr>Data Analysis</vt:lpstr>
      <vt:lpstr>1. Are there any recurring themes of the plots of the highest grossing movies 2008-2018?</vt:lpstr>
      <vt:lpstr>Recurring Plot Themes</vt:lpstr>
      <vt:lpstr>2. What actors and films returned the highest total worldwide gross movie sales?</vt:lpstr>
      <vt:lpstr>PowerPoint Presentation</vt:lpstr>
      <vt:lpstr>Top Grossing Actors</vt:lpstr>
      <vt:lpstr>Top Grossing Studio</vt:lpstr>
      <vt:lpstr>Top Grossing Film</vt:lpstr>
      <vt:lpstr>3. Which scoring model, if any,  is most reflective of the financial success of the movie?</vt:lpstr>
      <vt:lpstr>Scatter plot that leads to inconclusive results</vt:lpstr>
      <vt:lpstr>PowerPoint Presentation</vt:lpstr>
      <vt:lpstr>Linear Regression reveals?</vt:lpstr>
      <vt:lpstr>Linear Regression by Gross Group</vt:lpstr>
      <vt:lpstr>PowerPoint Presentation</vt:lpstr>
      <vt:lpstr>4. What are the most popular genres of each year?</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Highest Grossing Movie Analysis (2008-2018)</dc:title>
  <dc:creator>Nathan</dc:creator>
  <cp:lastModifiedBy>Nathan</cp:lastModifiedBy>
  <cp:revision>14</cp:revision>
  <dcterms:created xsi:type="dcterms:W3CDTF">2020-07-29T16:56:55Z</dcterms:created>
  <dcterms:modified xsi:type="dcterms:W3CDTF">2020-07-30T01:50:48Z</dcterms:modified>
</cp:coreProperties>
</file>